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51"/>
  </p:notesMasterIdLst>
  <p:sldIdLst>
    <p:sldId id="256" r:id="rId5"/>
    <p:sldId id="259" r:id="rId6"/>
    <p:sldId id="341" r:id="rId7"/>
    <p:sldId id="339" r:id="rId8"/>
    <p:sldId id="340" r:id="rId9"/>
    <p:sldId id="342" r:id="rId10"/>
    <p:sldId id="298" r:id="rId11"/>
    <p:sldId id="338" r:id="rId12"/>
    <p:sldId id="337" r:id="rId13"/>
    <p:sldId id="336" r:id="rId14"/>
    <p:sldId id="264" r:id="rId15"/>
    <p:sldId id="335" r:id="rId16"/>
    <p:sldId id="334" r:id="rId17"/>
    <p:sldId id="276" r:id="rId18"/>
    <p:sldId id="326" r:id="rId19"/>
    <p:sldId id="277" r:id="rId20"/>
    <p:sldId id="284" r:id="rId21"/>
    <p:sldId id="269" r:id="rId22"/>
    <p:sldId id="327" r:id="rId23"/>
    <p:sldId id="328" r:id="rId24"/>
    <p:sldId id="329" r:id="rId25"/>
    <p:sldId id="330" r:id="rId26"/>
    <p:sldId id="308" r:id="rId27"/>
    <p:sldId id="27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31" r:id="rId44"/>
    <p:sldId id="332" r:id="rId45"/>
    <p:sldId id="333" r:id="rId46"/>
    <p:sldId id="288" r:id="rId47"/>
    <p:sldId id="289" r:id="rId48"/>
    <p:sldId id="320" r:id="rId49"/>
    <p:sldId id="274"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579"/>
    <a:srgbClr val="3A6483"/>
    <a:srgbClr val="204E79"/>
    <a:srgbClr val="005493"/>
    <a:srgbClr val="F8F9FA"/>
    <a:srgbClr val="F2F2F2"/>
    <a:srgbClr val="121619"/>
    <a:srgbClr val="F7F3F2"/>
    <a:srgbClr val="F6F2FF"/>
    <a:srgbClr val="EDF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p:restoredTop sz="88019"/>
  </p:normalViewPr>
  <p:slideViewPr>
    <p:cSldViewPr snapToGrid="0">
      <p:cViewPr varScale="1">
        <p:scale>
          <a:sx n="94" d="100"/>
          <a:sy n="94" d="100"/>
        </p:scale>
        <p:origin x="1192"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291758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215759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190970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289647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316959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89715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3209FBAC-BC43-174B-8362-DF782CBFF321}"/>
              </a:ext>
            </a:extLst>
          </p:cNvPr>
          <p:cNvSpPr>
            <a:spLocks noGrp="1"/>
          </p:cNvSpPr>
          <p:nvPr>
            <p:ph type="ftr" sz="quarter" idx="10"/>
          </p:nvPr>
        </p:nvSpPr>
        <p:spPr/>
        <p:txBody>
          <a:bodyPr/>
          <a:lstStyle/>
          <a:p>
            <a:endParaRPr lang="en-US"/>
          </a:p>
        </p:txBody>
      </p:sp>
      <p:sp>
        <p:nvSpPr>
          <p:cNvPr id="6" name="Slide Number Placeholder 4">
            <a:extLst>
              <a:ext uri="{FF2B5EF4-FFF2-40B4-BE49-F238E27FC236}">
                <a16:creationId xmlns:a16="http://schemas.microsoft.com/office/drawing/2014/main" id="{925C29AF-D985-5942-8A28-146269103D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CBDEB9FB-F8F4-7F4F-87A4-883C7116ED18}"/>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BE290D7B-2B6B-2D45-B68E-903BB49D9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F94ED4FE-13CD-604D-B272-7D2568F4C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172568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5BC0E935-029C-474F-849D-E85C929A394D}"/>
              </a:ext>
            </a:extLst>
          </p:cNvPr>
          <p:cNvSpPr>
            <a:spLocks noGrp="1"/>
          </p:cNvSpPr>
          <p:nvPr>
            <p:ph type="ftr" sz="quarter" idx="10"/>
          </p:nvPr>
        </p:nvSpPr>
        <p:spPr/>
        <p:txBody>
          <a:bodyPr/>
          <a:lstStyle/>
          <a:p>
            <a:endParaRPr lang="en-US"/>
          </a:p>
        </p:txBody>
      </p:sp>
      <p:sp>
        <p:nvSpPr>
          <p:cNvPr id="6" name="Slide Number Placeholder 4">
            <a:extLst>
              <a:ext uri="{FF2B5EF4-FFF2-40B4-BE49-F238E27FC236}">
                <a16:creationId xmlns:a16="http://schemas.microsoft.com/office/drawing/2014/main" id="{C3C2D4B7-423C-B64C-91C2-024ACCB718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5B9BDB4F-B51D-4F43-96CA-8769EDF75C6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F623911B-C823-8F4D-A0F5-678EB8BD44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B52AEBD-6719-CA48-A235-34A6A378C01D}"/>
              </a:ext>
            </a:extLst>
          </p:cNvPr>
          <p:cNvSpPr>
            <a:spLocks noGrp="1"/>
          </p:cNvSpPr>
          <p:nvPr>
            <p:ph type="ftr" sz="quarter" idx="10"/>
          </p:nvPr>
        </p:nvSpPr>
        <p:spPr/>
        <p:txBody>
          <a:bodyPr/>
          <a:lstStyle/>
          <a:p>
            <a:endParaRPr lang="en-US"/>
          </a:p>
        </p:txBody>
      </p:sp>
      <p:sp>
        <p:nvSpPr>
          <p:cNvPr id="7" name="Slide Number Placeholder 4">
            <a:extLst>
              <a:ext uri="{FF2B5EF4-FFF2-40B4-BE49-F238E27FC236}">
                <a16:creationId xmlns:a16="http://schemas.microsoft.com/office/drawing/2014/main" id="{98C3F149-D0F5-7E45-848F-762B0FD06F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CA34ECAB-8CA0-8D40-836C-AEE5AE3C1E57}"/>
              </a:ext>
            </a:extLst>
          </p:cNvPr>
          <p:cNvSpPr>
            <a:spLocks noGrp="1"/>
          </p:cNvSpPr>
          <p:nvPr>
            <p:ph type="ftr" sz="quarter" idx="10"/>
          </p:nvPr>
        </p:nvSpPr>
        <p:spPr/>
        <p:txBody>
          <a:bodyPr/>
          <a:lstStyle/>
          <a:p>
            <a:endParaRPr lang="en-US"/>
          </a:p>
        </p:txBody>
      </p:sp>
      <p:sp>
        <p:nvSpPr>
          <p:cNvPr id="8" name="Slide Number Placeholder 4">
            <a:extLst>
              <a:ext uri="{FF2B5EF4-FFF2-40B4-BE49-F238E27FC236}">
                <a16:creationId xmlns:a16="http://schemas.microsoft.com/office/drawing/2014/main" id="{408FA7A2-4D43-AB48-A94E-BD374D2F9E2B}"/>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330E991E-C6E4-4C46-9375-F85058052C3A}"/>
              </a:ext>
            </a:extLst>
          </p:cNvPr>
          <p:cNvSpPr>
            <a:spLocks noGrp="1"/>
          </p:cNvSpPr>
          <p:nvPr>
            <p:ph type="ftr" sz="quarter" idx="10"/>
          </p:nvPr>
        </p:nvSpPr>
        <p:spPr/>
        <p:txBody>
          <a:bodyPr/>
          <a:lstStyle/>
          <a:p>
            <a:endParaRPr lang="en-US"/>
          </a:p>
        </p:txBody>
      </p:sp>
      <p:sp>
        <p:nvSpPr>
          <p:cNvPr id="4" name="Slide Number Placeholder 4">
            <a:extLst>
              <a:ext uri="{FF2B5EF4-FFF2-40B4-BE49-F238E27FC236}">
                <a16:creationId xmlns:a16="http://schemas.microsoft.com/office/drawing/2014/main" id="{A376D9B7-3A9C-D24B-88D8-068A87AB99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p:txBody>
          <a:bodyPr/>
          <a:lstStyle/>
          <a:p>
            <a:endParaRPr lang="en-US"/>
          </a:p>
        </p:txBody>
      </p:sp>
      <p:sp>
        <p:nvSpPr>
          <p:cNvPr id="8" name="Slide Number Placeholder 4">
            <a:extLst>
              <a:ext uri="{FF2B5EF4-FFF2-40B4-BE49-F238E27FC236}">
                <a16:creationId xmlns:a16="http://schemas.microsoft.com/office/drawing/2014/main" id="{B1E8E1F9-7A9B-3449-8ED0-2CC545C3AF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B86EE8-15CB-0841-AED8-6AFB3623AA36}"/>
              </a:ext>
            </a:extLst>
          </p:cNvPr>
          <p:cNvSpPr>
            <a:spLocks noGrp="1"/>
          </p:cNvSpPr>
          <p:nvPr>
            <p:ph type="ftr" sz="quarter" idx="10"/>
          </p:nvPr>
        </p:nvSpPr>
        <p:spPr/>
        <p:txBody>
          <a:bodyPr/>
          <a:lstStyle/>
          <a:p>
            <a:endParaRPr lang="en-US"/>
          </a:p>
        </p:txBody>
      </p:sp>
      <p:sp>
        <p:nvSpPr>
          <p:cNvPr id="4" name="Title 3">
            <a:extLst>
              <a:ext uri="{FF2B5EF4-FFF2-40B4-BE49-F238E27FC236}">
                <a16:creationId xmlns:a16="http://schemas.microsoft.com/office/drawing/2014/main" id="{89A9D453-43AB-0442-A49F-B782F2B71F66}"/>
              </a:ext>
            </a:extLst>
          </p:cNvPr>
          <p:cNvSpPr>
            <a:spLocks noGrp="1"/>
          </p:cNvSpPr>
          <p:nvPr>
            <p:ph type="title"/>
          </p:nvPr>
        </p:nvSpPr>
        <p:spPr/>
        <p:txBody>
          <a:bodyPr/>
          <a:lstStyle/>
          <a:p>
            <a:r>
              <a:rPr lang="en-US"/>
              <a:t>Click to edit Master title style</a:t>
            </a:r>
          </a:p>
        </p:txBody>
      </p:sp>
      <p:sp>
        <p:nvSpPr>
          <p:cNvPr id="7" name="Slide Number Placeholder 4">
            <a:extLst>
              <a:ext uri="{FF2B5EF4-FFF2-40B4-BE49-F238E27FC236}">
                <a16:creationId xmlns:a16="http://schemas.microsoft.com/office/drawing/2014/main" id="{0B22B678-4D42-8747-A390-2C0A371BBB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A256499B-5FDB-F84A-AF4B-03DAC2E6E5D8}"/>
              </a:ext>
            </a:extLst>
          </p:cNvPr>
          <p:cNvSpPr>
            <a:spLocks noGrp="1"/>
          </p:cNvSpPr>
          <p:nvPr>
            <p:ph type="ftr" sz="quarter" idx="10"/>
          </p:nvPr>
        </p:nvSpPr>
        <p:spPr/>
        <p:txBody>
          <a:bodyPr/>
          <a:lstStyle/>
          <a:p>
            <a:endParaRPr lang="en-US"/>
          </a:p>
        </p:txBody>
      </p:sp>
      <p:sp>
        <p:nvSpPr>
          <p:cNvPr id="6" name="Slide Number Placeholder 4">
            <a:extLst>
              <a:ext uri="{FF2B5EF4-FFF2-40B4-BE49-F238E27FC236}">
                <a16:creationId xmlns:a16="http://schemas.microsoft.com/office/drawing/2014/main" id="{0E0738B2-6D3A-4648-87C8-A0DA877187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DE05F500-14B4-8946-9E21-29BD8481122E}"/>
              </a:ext>
            </a:extLst>
          </p:cNvPr>
          <p:cNvSpPr>
            <a:spLocks noGrp="1"/>
          </p:cNvSpPr>
          <p:nvPr>
            <p:ph type="ftr" sz="quarter" idx="3"/>
          </p:nvPr>
        </p:nvSpPr>
        <p:spPr>
          <a:xfrm>
            <a:off x="838200" y="631031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5AAD88E1-0250-A14B-9448-FAF34C49C0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github.com/salamituns/IBM_tasks_Notebooks/blob/main/IBM_Capstone_notes/Data%20collection%20with%20web%20scrapping.ipynb" TargetMode="Externa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salamituns/IBM_tasks_Notebooks/blob/main/IBM_Capstone_notes/Exploratory%20Data%20Analysis%20or%20space%20landing.ipynb"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salamituns/IBM_tasks_Notebooks/blob/main/IBM_Capstone_notes/EDA2%20(SQL)%20Spatial%20flight%20history%20of%20falcon%209.ipynb"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salamituns/IBM_tasks_Notebooks/blob/main/IBM_Capstone_notes/Data%20visualization%20for%20falcon9.ipyn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salamituns/IBM_tasks_Notebooks/blob/main/IBM_Capstone_notes/Interactive%20data%20visualization%20of%20falcon9.ipynb"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lamituns/IBM_tasks_Notebooks/blob/main/IBM_Capstone_notes/ML%20Prediction%20for%20chance%20of%20success%20for%20Falcon9.ipynb"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salamituns/IBM_tasks_Notebooks/blob/main/IBM_Capstone_notes/Data%20visualization%20for%20falcon9.ipynb"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salamituns/IBM_tasks_Notebooks/blob/main/IBM_Capstone_notes/EDA2%20(SQL)%20Spatial%20flight%20history%20of%20falcon%209.ipynb"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salamituns/IBM_tasks_Notebooks/blob/main/IBM_Capstone_notes/Data%20collection%20API.ipynb"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lamituns/IBM_tasks_Notebooks/blob/main/IBM_Capstone_notes/Data%20collection%20API.ipynb"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ctrTitle"/>
          </p:nvPr>
        </p:nvSpPr>
        <p:spPr/>
        <p:txBody>
          <a:bodyPr>
            <a:normAutofit/>
          </a:bodyPr>
          <a:lstStyle/>
          <a:p>
            <a:r>
              <a:rPr lang="en-US" dirty="0">
                <a:solidFill>
                  <a:schemeClr val="tx1"/>
                </a:solidFill>
              </a:rPr>
              <a:t>Data Science Capstone project</a:t>
            </a:r>
          </a:p>
        </p:txBody>
      </p:sp>
      <p:sp>
        <p:nvSpPr>
          <p:cNvPr id="6" name="TextBox 5">
            <a:extLst>
              <a:ext uri="{FF2B5EF4-FFF2-40B4-BE49-F238E27FC236}">
                <a16:creationId xmlns:a16="http://schemas.microsoft.com/office/drawing/2014/main" id="{9FAEB85F-2DBF-3147-A515-7F2C1290C449}"/>
              </a:ext>
            </a:extLst>
          </p:cNvPr>
          <p:cNvSpPr txBox="1"/>
          <p:nvPr/>
        </p:nvSpPr>
        <p:spPr>
          <a:xfrm>
            <a:off x="3926006" y="3930555"/>
            <a:ext cx="4339988" cy="984885"/>
          </a:xfrm>
          <a:prstGeom prst="rect">
            <a:avLst/>
          </a:prstGeom>
          <a:noFill/>
        </p:spPr>
        <p:txBody>
          <a:bodyPr wrap="square" rtlCol="0">
            <a:spAutoFit/>
          </a:bodyPr>
          <a:lstStyle/>
          <a:p>
            <a:pPr algn="ctr"/>
            <a:r>
              <a:rPr lang="en-US" sz="2000" dirty="0"/>
              <a:t>&lt;SALAMI, </a:t>
            </a:r>
            <a:r>
              <a:rPr lang="en-US" sz="2000" dirty="0" err="1"/>
              <a:t>Olatunde</a:t>
            </a:r>
            <a:r>
              <a:rPr lang="en-US" sz="2000" dirty="0"/>
              <a:t> Stephen&gt;</a:t>
            </a:r>
          </a:p>
          <a:p>
            <a:pPr algn="ctr"/>
            <a:r>
              <a:rPr lang="en-US" sz="2000" dirty="0"/>
              <a:t>&lt;August 10, 2021&gt;</a:t>
            </a:r>
          </a:p>
          <a:p>
            <a:endParaRPr lang="en-DE" dirty="0"/>
          </a:p>
        </p:txBody>
      </p:sp>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946730" y="716974"/>
            <a:ext cx="10201251" cy="512805"/>
          </a:xfrm>
        </p:spPr>
        <p:txBody>
          <a:bodyPr>
            <a:normAutofit fontScale="90000"/>
          </a:bodyPr>
          <a:lstStyle/>
          <a:p>
            <a:r>
              <a:rPr lang="en-US" dirty="0"/>
              <a:t>Data collection – Web scraping</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4"/>
          </p:nvPr>
        </p:nvSpPr>
        <p:spPr/>
        <p:txBody>
          <a:bodyPr/>
          <a:lstStyle/>
          <a:p>
            <a:fld id="{5075537C-CA84-1446-933C-8E9D027F9201}" type="slidenum">
              <a:rPr lang="en-US" smtClean="0"/>
              <a:t>10</a:t>
            </a:fld>
            <a:endParaRPr lang="en-US" dirty="0"/>
          </a:p>
        </p:txBody>
      </p:sp>
      <p:sp>
        <p:nvSpPr>
          <p:cNvPr id="7" name="TextBox 6">
            <a:extLst>
              <a:ext uri="{FF2B5EF4-FFF2-40B4-BE49-F238E27FC236}">
                <a16:creationId xmlns:a16="http://schemas.microsoft.com/office/drawing/2014/main" id="{C3823B1B-592B-4341-8BA2-EF7DB2FAA956}"/>
              </a:ext>
            </a:extLst>
          </p:cNvPr>
          <p:cNvSpPr txBox="1"/>
          <p:nvPr/>
        </p:nvSpPr>
        <p:spPr>
          <a:xfrm>
            <a:off x="2800351" y="6337041"/>
            <a:ext cx="6835727" cy="307777"/>
          </a:xfrm>
          <a:prstGeom prst="rect">
            <a:avLst/>
          </a:prstGeom>
          <a:noFill/>
        </p:spPr>
        <p:txBody>
          <a:bodyPr wrap="square" rtlCol="0">
            <a:spAutoFit/>
          </a:bodyPr>
          <a:lstStyle/>
          <a:p>
            <a:r>
              <a:rPr lang="en-DE" sz="1400" dirty="0"/>
              <a:t>Here’s a </a:t>
            </a:r>
            <a:r>
              <a:rPr lang="en-GB" sz="1400" dirty="0">
                <a:solidFill>
                  <a:schemeClr val="tx2"/>
                </a:solidFill>
                <a:hlinkClick r:id="rId2">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for the webscraping</a:t>
            </a:r>
          </a:p>
        </p:txBody>
      </p:sp>
      <p:pic>
        <p:nvPicPr>
          <p:cNvPr id="4" name="Picture 3">
            <a:extLst>
              <a:ext uri="{FF2B5EF4-FFF2-40B4-BE49-F238E27FC236}">
                <a16:creationId xmlns:a16="http://schemas.microsoft.com/office/drawing/2014/main" id="{92D32C7E-BD3B-ED4A-A9A2-7870910B33F9}"/>
              </a:ext>
            </a:extLst>
          </p:cNvPr>
          <p:cNvPicPr>
            <a:picLocks noChangeAspect="1"/>
          </p:cNvPicPr>
          <p:nvPr/>
        </p:nvPicPr>
        <p:blipFill>
          <a:blip r:embed="rId3"/>
          <a:stretch>
            <a:fillRect/>
          </a:stretch>
        </p:blipFill>
        <p:spPr>
          <a:xfrm>
            <a:off x="828308" y="2194328"/>
            <a:ext cx="3314700" cy="533400"/>
          </a:xfrm>
          <a:prstGeom prst="rect">
            <a:avLst/>
          </a:prstGeom>
        </p:spPr>
      </p:pic>
      <p:pic>
        <p:nvPicPr>
          <p:cNvPr id="8" name="Picture 7">
            <a:extLst>
              <a:ext uri="{FF2B5EF4-FFF2-40B4-BE49-F238E27FC236}">
                <a16:creationId xmlns:a16="http://schemas.microsoft.com/office/drawing/2014/main" id="{59506287-EED3-FD4D-B65D-477F676E0157}"/>
              </a:ext>
            </a:extLst>
          </p:cNvPr>
          <p:cNvPicPr>
            <a:picLocks noChangeAspect="1"/>
          </p:cNvPicPr>
          <p:nvPr/>
        </p:nvPicPr>
        <p:blipFill>
          <a:blip r:embed="rId4"/>
          <a:stretch>
            <a:fillRect/>
          </a:stretch>
        </p:blipFill>
        <p:spPr>
          <a:xfrm>
            <a:off x="828308" y="3838173"/>
            <a:ext cx="4584700" cy="292100"/>
          </a:xfrm>
          <a:prstGeom prst="rect">
            <a:avLst/>
          </a:prstGeom>
        </p:spPr>
      </p:pic>
      <p:pic>
        <p:nvPicPr>
          <p:cNvPr id="9" name="Picture 8">
            <a:extLst>
              <a:ext uri="{FF2B5EF4-FFF2-40B4-BE49-F238E27FC236}">
                <a16:creationId xmlns:a16="http://schemas.microsoft.com/office/drawing/2014/main" id="{FF03F11D-D4B1-7D4D-B551-A4E6A0C28E97}"/>
              </a:ext>
            </a:extLst>
          </p:cNvPr>
          <p:cNvPicPr>
            <a:picLocks noChangeAspect="1"/>
          </p:cNvPicPr>
          <p:nvPr/>
        </p:nvPicPr>
        <p:blipFill>
          <a:blip r:embed="rId5"/>
          <a:stretch>
            <a:fillRect/>
          </a:stretch>
        </p:blipFill>
        <p:spPr>
          <a:xfrm>
            <a:off x="810206" y="5275379"/>
            <a:ext cx="4762500" cy="292100"/>
          </a:xfrm>
          <a:prstGeom prst="rect">
            <a:avLst/>
          </a:prstGeom>
        </p:spPr>
      </p:pic>
      <p:pic>
        <p:nvPicPr>
          <p:cNvPr id="10" name="Picture 9">
            <a:extLst>
              <a:ext uri="{FF2B5EF4-FFF2-40B4-BE49-F238E27FC236}">
                <a16:creationId xmlns:a16="http://schemas.microsoft.com/office/drawing/2014/main" id="{DE47C56E-3289-4B42-AD0E-5711016EBB45}"/>
              </a:ext>
            </a:extLst>
          </p:cNvPr>
          <p:cNvPicPr>
            <a:picLocks noChangeAspect="1"/>
          </p:cNvPicPr>
          <p:nvPr/>
        </p:nvPicPr>
        <p:blipFill>
          <a:blip r:embed="rId6"/>
          <a:stretch>
            <a:fillRect/>
          </a:stretch>
        </p:blipFill>
        <p:spPr>
          <a:xfrm>
            <a:off x="828308" y="5605305"/>
            <a:ext cx="3124200" cy="317500"/>
          </a:xfrm>
          <a:prstGeom prst="rect">
            <a:avLst/>
          </a:prstGeom>
        </p:spPr>
      </p:pic>
      <p:pic>
        <p:nvPicPr>
          <p:cNvPr id="11" name="Picture 10">
            <a:extLst>
              <a:ext uri="{FF2B5EF4-FFF2-40B4-BE49-F238E27FC236}">
                <a16:creationId xmlns:a16="http://schemas.microsoft.com/office/drawing/2014/main" id="{70DD13FB-6796-1249-A534-14AFD065D3DD}"/>
              </a:ext>
            </a:extLst>
          </p:cNvPr>
          <p:cNvPicPr>
            <a:picLocks noChangeAspect="1"/>
          </p:cNvPicPr>
          <p:nvPr/>
        </p:nvPicPr>
        <p:blipFill>
          <a:blip r:embed="rId7"/>
          <a:stretch>
            <a:fillRect/>
          </a:stretch>
        </p:blipFill>
        <p:spPr>
          <a:xfrm>
            <a:off x="828308" y="4209307"/>
            <a:ext cx="4495800" cy="228600"/>
          </a:xfrm>
          <a:prstGeom prst="rect">
            <a:avLst/>
          </a:prstGeom>
        </p:spPr>
      </p:pic>
      <p:pic>
        <p:nvPicPr>
          <p:cNvPr id="14" name="Picture 13">
            <a:extLst>
              <a:ext uri="{FF2B5EF4-FFF2-40B4-BE49-F238E27FC236}">
                <a16:creationId xmlns:a16="http://schemas.microsoft.com/office/drawing/2014/main" id="{5645DC11-A327-CF4D-B8A5-0A6F58F64FB4}"/>
              </a:ext>
            </a:extLst>
          </p:cNvPr>
          <p:cNvPicPr>
            <a:picLocks noChangeAspect="1"/>
          </p:cNvPicPr>
          <p:nvPr/>
        </p:nvPicPr>
        <p:blipFill>
          <a:blip r:embed="rId8"/>
          <a:stretch>
            <a:fillRect/>
          </a:stretch>
        </p:blipFill>
        <p:spPr>
          <a:xfrm>
            <a:off x="6096000" y="2493225"/>
            <a:ext cx="5524500" cy="2679700"/>
          </a:xfrm>
          <a:prstGeom prst="rect">
            <a:avLst/>
          </a:prstGeom>
        </p:spPr>
      </p:pic>
      <p:sp>
        <p:nvSpPr>
          <p:cNvPr id="17" name="TextBox 16">
            <a:extLst>
              <a:ext uri="{FF2B5EF4-FFF2-40B4-BE49-F238E27FC236}">
                <a16:creationId xmlns:a16="http://schemas.microsoft.com/office/drawing/2014/main" id="{05E280A1-5879-FF4A-B49C-59365104FF97}"/>
              </a:ext>
            </a:extLst>
          </p:cNvPr>
          <p:cNvSpPr txBox="1"/>
          <p:nvPr/>
        </p:nvSpPr>
        <p:spPr>
          <a:xfrm>
            <a:off x="6523631" y="1934554"/>
            <a:ext cx="4993683" cy="400110"/>
          </a:xfrm>
          <a:prstGeom prst="rect">
            <a:avLst/>
          </a:prstGeom>
          <a:noFill/>
        </p:spPr>
        <p:txBody>
          <a:bodyPr wrap="square" rtlCol="0">
            <a:spAutoFit/>
          </a:bodyPr>
          <a:lstStyle/>
          <a:p>
            <a:r>
              <a:rPr lang="en-US" sz="2000" dirty="0"/>
              <a:t>A flowchart of the web scraping process.</a:t>
            </a:r>
          </a:p>
        </p:txBody>
      </p:sp>
      <p:sp>
        <p:nvSpPr>
          <p:cNvPr id="13" name="TextBox 12">
            <a:extLst>
              <a:ext uri="{FF2B5EF4-FFF2-40B4-BE49-F238E27FC236}">
                <a16:creationId xmlns:a16="http://schemas.microsoft.com/office/drawing/2014/main" id="{FFAAF66B-86B1-2A45-89B5-9A0DE671E1A1}"/>
              </a:ext>
            </a:extLst>
          </p:cNvPr>
          <p:cNvSpPr txBox="1"/>
          <p:nvPr/>
        </p:nvSpPr>
        <p:spPr>
          <a:xfrm>
            <a:off x="571500" y="1529251"/>
            <a:ext cx="4933215"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dirty="0" err="1"/>
              <a:t>webscraping</a:t>
            </a:r>
            <a:r>
              <a:rPr lang="en-US" dirty="0"/>
              <a:t> was done using </a:t>
            </a:r>
            <a:r>
              <a:rPr lang="en-US" dirty="0" err="1"/>
              <a:t>BeautifulSoup</a:t>
            </a:r>
            <a:r>
              <a:rPr lang="en-US" dirty="0"/>
              <a:t> (a python package)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Extracted a falcon9 launch record HTML table from Wikipedia</a:t>
            </a:r>
          </a:p>
          <a:p>
            <a:endParaRPr lang="en-US" dirty="0"/>
          </a:p>
          <a:p>
            <a:endParaRPr lang="en-US" dirty="0"/>
          </a:p>
          <a:p>
            <a:endParaRPr lang="en-US" dirty="0"/>
          </a:p>
          <a:p>
            <a:pPr marL="285750" indent="-285750">
              <a:buFont typeface="Arial" panose="020B0604020202020204" pitchFamily="34" charset="0"/>
              <a:buChar char="•"/>
            </a:pPr>
            <a:r>
              <a:rPr lang="en-US" dirty="0"/>
              <a:t>Parsed the table and converted it to a </a:t>
            </a:r>
            <a:r>
              <a:rPr lang="en-US" dirty="0" err="1"/>
              <a:t>dataframe</a:t>
            </a:r>
            <a:r>
              <a:rPr lang="en-US" dirty="0"/>
              <a:t>.</a:t>
            </a:r>
          </a:p>
          <a:p>
            <a:endParaRPr lang="en-DE" dirty="0"/>
          </a:p>
        </p:txBody>
      </p:sp>
    </p:spTree>
    <p:extLst>
      <p:ext uri="{BB962C8B-B14F-4D97-AF65-F5344CB8AC3E}">
        <p14:creationId xmlns:p14="http://schemas.microsoft.com/office/powerpoint/2010/main" val="855328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153192"/>
            <a:ext cx="10515600" cy="1325563"/>
          </a:xfrm>
        </p:spPr>
        <p:txBody>
          <a:bodyPr/>
          <a:lstStyle/>
          <a:p>
            <a:r>
              <a:rPr lang="en-US" dirty="0"/>
              <a:t>Data wrangling</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4"/>
          </p:nvPr>
        </p:nvSpPr>
        <p:spPr/>
        <p:txBody>
          <a:bodyPr/>
          <a:lstStyle/>
          <a:p>
            <a:fld id="{5075537C-CA84-1446-933C-8E9D027F9201}" type="slidenum">
              <a:rPr lang="en-US" smtClean="0"/>
              <a:t>11</a:t>
            </a:fld>
            <a:endParaRPr lang="en-US" dirty="0"/>
          </a:p>
        </p:txBody>
      </p:sp>
      <p:sp>
        <p:nvSpPr>
          <p:cNvPr id="6" name="TextBox 5">
            <a:extLst>
              <a:ext uri="{FF2B5EF4-FFF2-40B4-BE49-F238E27FC236}">
                <a16:creationId xmlns:a16="http://schemas.microsoft.com/office/drawing/2014/main" id="{B910332F-69ED-0040-AF0D-007FAC246829}"/>
              </a:ext>
            </a:extLst>
          </p:cNvPr>
          <p:cNvSpPr txBox="1"/>
          <p:nvPr/>
        </p:nvSpPr>
        <p:spPr>
          <a:xfrm>
            <a:off x="1661522" y="6311899"/>
            <a:ext cx="6835727" cy="307777"/>
          </a:xfrm>
          <a:prstGeom prst="rect">
            <a:avLst/>
          </a:prstGeom>
          <a:noFill/>
        </p:spPr>
        <p:txBody>
          <a:bodyPr wrap="square" rtlCol="0">
            <a:spAutoFit/>
          </a:bodyPr>
          <a:lstStyle/>
          <a:p>
            <a:r>
              <a:rPr lang="en-DE" sz="1400" dirty="0"/>
              <a:t>Here’s a </a:t>
            </a:r>
            <a:r>
              <a:rPr lang="en-GB" sz="1400" dirty="0">
                <a:solidFill>
                  <a:schemeClr val="tx2"/>
                </a:solidFill>
                <a:hlinkClick r:id="rId2">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for the data wrangling</a:t>
            </a:r>
          </a:p>
        </p:txBody>
      </p:sp>
      <p:sp>
        <p:nvSpPr>
          <p:cNvPr id="8" name="TextBox 7">
            <a:extLst>
              <a:ext uri="{FF2B5EF4-FFF2-40B4-BE49-F238E27FC236}">
                <a16:creationId xmlns:a16="http://schemas.microsoft.com/office/drawing/2014/main" id="{F2123021-AA92-5746-B934-8BFCE3CDEB35}"/>
              </a:ext>
            </a:extLst>
          </p:cNvPr>
          <p:cNvSpPr txBox="1"/>
          <p:nvPr/>
        </p:nvSpPr>
        <p:spPr>
          <a:xfrm>
            <a:off x="3152018" y="2674207"/>
            <a:ext cx="3854734" cy="369332"/>
          </a:xfrm>
          <a:prstGeom prst="rect">
            <a:avLst/>
          </a:prstGeom>
          <a:noFill/>
        </p:spPr>
        <p:txBody>
          <a:bodyPr wrap="square" rtlCol="0">
            <a:spAutoFit/>
          </a:bodyPr>
          <a:lstStyle/>
          <a:p>
            <a:r>
              <a:rPr lang="en-DE" u="sng" dirty="0"/>
              <a:t>Here’s a flowchart of the processes</a:t>
            </a:r>
          </a:p>
        </p:txBody>
      </p:sp>
      <p:pic>
        <p:nvPicPr>
          <p:cNvPr id="9" name="Picture 8">
            <a:extLst>
              <a:ext uri="{FF2B5EF4-FFF2-40B4-BE49-F238E27FC236}">
                <a16:creationId xmlns:a16="http://schemas.microsoft.com/office/drawing/2014/main" id="{74E9E6E3-5A01-B149-8A27-6CF5D742FE0E}"/>
              </a:ext>
            </a:extLst>
          </p:cNvPr>
          <p:cNvPicPr>
            <a:picLocks noChangeAspect="1"/>
          </p:cNvPicPr>
          <p:nvPr/>
        </p:nvPicPr>
        <p:blipFill>
          <a:blip r:embed="rId3"/>
          <a:stretch>
            <a:fillRect/>
          </a:stretch>
        </p:blipFill>
        <p:spPr>
          <a:xfrm>
            <a:off x="1032965" y="3063459"/>
            <a:ext cx="9334500" cy="3175000"/>
          </a:xfrm>
          <a:prstGeom prst="rect">
            <a:avLst/>
          </a:prstGeom>
        </p:spPr>
      </p:pic>
      <p:sp>
        <p:nvSpPr>
          <p:cNvPr id="10" name="TextBox 9">
            <a:extLst>
              <a:ext uri="{FF2B5EF4-FFF2-40B4-BE49-F238E27FC236}">
                <a16:creationId xmlns:a16="http://schemas.microsoft.com/office/drawing/2014/main" id="{AC937E62-C389-B74E-9170-D02C67A69C30}"/>
              </a:ext>
            </a:extLst>
          </p:cNvPr>
          <p:cNvSpPr txBox="1"/>
          <p:nvPr/>
        </p:nvSpPr>
        <p:spPr>
          <a:xfrm>
            <a:off x="3315268" y="1330809"/>
            <a:ext cx="5295332" cy="369332"/>
          </a:xfrm>
          <a:prstGeom prst="rect">
            <a:avLst/>
          </a:prstGeom>
          <a:noFill/>
        </p:spPr>
        <p:txBody>
          <a:bodyPr wrap="square" rtlCol="0">
            <a:spAutoFit/>
          </a:bodyPr>
          <a:lstStyle/>
          <a:p>
            <a:r>
              <a:rPr lang="en-US" dirty="0"/>
              <a:t>The objective of the data wrangling is to:-</a:t>
            </a:r>
          </a:p>
        </p:txBody>
      </p:sp>
      <p:sp>
        <p:nvSpPr>
          <p:cNvPr id="11" name="TextBox 10">
            <a:extLst>
              <a:ext uri="{FF2B5EF4-FFF2-40B4-BE49-F238E27FC236}">
                <a16:creationId xmlns:a16="http://schemas.microsoft.com/office/drawing/2014/main" id="{F74F3821-1EBE-0F47-B0EF-1B15CB471D41}"/>
              </a:ext>
            </a:extLst>
          </p:cNvPr>
          <p:cNvSpPr txBox="1"/>
          <p:nvPr/>
        </p:nvSpPr>
        <p:spPr>
          <a:xfrm>
            <a:off x="838200" y="1707704"/>
            <a:ext cx="9694175" cy="1200329"/>
          </a:xfrm>
          <a:prstGeom prst="rect">
            <a:avLst/>
          </a:prstGeom>
          <a:noFill/>
        </p:spPr>
        <p:txBody>
          <a:bodyPr wrap="square" rtlCol="0">
            <a:spAutoFit/>
          </a:bodyPr>
          <a:lstStyle/>
          <a:p>
            <a:pPr>
              <a:lnSpc>
                <a:spcPct val="150000"/>
              </a:lnSpc>
            </a:pPr>
            <a:r>
              <a:rPr lang="en-US" dirty="0"/>
              <a:t>* Understand the dataset 		 * Data cleaning, and identifying patterns in the dataset</a:t>
            </a:r>
          </a:p>
          <a:p>
            <a:pPr>
              <a:lnSpc>
                <a:spcPct val="150000"/>
              </a:lnSpc>
            </a:pPr>
            <a:r>
              <a:rPr lang="en-US" dirty="0"/>
              <a:t>* Determine the labels for training the machine learning model. </a:t>
            </a:r>
          </a:p>
          <a:p>
            <a:endParaRPr lang="en-DE"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EDA with SQL</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4"/>
          </p:nvPr>
        </p:nvSpPr>
        <p:spPr/>
        <p:txBody>
          <a:bodyPr/>
          <a:lstStyle/>
          <a:p>
            <a:fld id="{5075537C-CA84-1446-933C-8E9D027F9201}" type="slidenum">
              <a:rPr lang="en-US" smtClean="0"/>
              <a:t>12</a:t>
            </a:fld>
            <a:endParaRPr lang="en-US"/>
          </a:p>
        </p:txBody>
      </p:sp>
      <p:sp>
        <p:nvSpPr>
          <p:cNvPr id="6" name="TextBox 5">
            <a:extLst>
              <a:ext uri="{FF2B5EF4-FFF2-40B4-BE49-F238E27FC236}">
                <a16:creationId xmlns:a16="http://schemas.microsoft.com/office/drawing/2014/main" id="{4BADD1BB-521B-3843-B7DA-E48EBCD363DE}"/>
              </a:ext>
            </a:extLst>
          </p:cNvPr>
          <p:cNvSpPr txBox="1"/>
          <p:nvPr/>
        </p:nvSpPr>
        <p:spPr>
          <a:xfrm>
            <a:off x="1661522" y="6311899"/>
            <a:ext cx="6835727" cy="307777"/>
          </a:xfrm>
          <a:prstGeom prst="rect">
            <a:avLst/>
          </a:prstGeom>
          <a:noFill/>
        </p:spPr>
        <p:txBody>
          <a:bodyPr wrap="square" rtlCol="0">
            <a:spAutoFit/>
          </a:bodyPr>
          <a:lstStyle/>
          <a:p>
            <a:r>
              <a:rPr lang="en-DE" sz="1400" dirty="0"/>
              <a:t>Here’s a </a:t>
            </a:r>
            <a:r>
              <a:rPr lang="en-GB" sz="1400" dirty="0">
                <a:solidFill>
                  <a:schemeClr val="tx2"/>
                </a:solidFill>
                <a:hlinkClick r:id="rId2">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for the sql queries</a:t>
            </a:r>
          </a:p>
        </p:txBody>
      </p:sp>
      <p:sp>
        <p:nvSpPr>
          <p:cNvPr id="8" name="TextBox 7">
            <a:extLst>
              <a:ext uri="{FF2B5EF4-FFF2-40B4-BE49-F238E27FC236}">
                <a16:creationId xmlns:a16="http://schemas.microsoft.com/office/drawing/2014/main" id="{76A32DFB-9E36-F645-925A-F1C3E04535CE}"/>
              </a:ext>
            </a:extLst>
          </p:cNvPr>
          <p:cNvSpPr txBox="1"/>
          <p:nvPr/>
        </p:nvSpPr>
        <p:spPr>
          <a:xfrm>
            <a:off x="838200" y="1581136"/>
            <a:ext cx="9697872" cy="646331"/>
          </a:xfrm>
          <a:prstGeom prst="rect">
            <a:avLst/>
          </a:prstGeom>
          <a:noFill/>
        </p:spPr>
        <p:txBody>
          <a:bodyPr wrap="square" rtlCol="0">
            <a:spAutoFit/>
          </a:bodyPr>
          <a:lstStyle/>
          <a:p>
            <a:r>
              <a:rPr lang="en-US" dirty="0"/>
              <a:t>SQL queries were further performed to inquire more about the data and establish more validity of the featured columns</a:t>
            </a:r>
            <a:endParaRPr lang="en-DE" dirty="0"/>
          </a:p>
        </p:txBody>
      </p:sp>
      <p:sp>
        <p:nvSpPr>
          <p:cNvPr id="11" name="TextBox 10">
            <a:extLst>
              <a:ext uri="{FF2B5EF4-FFF2-40B4-BE49-F238E27FC236}">
                <a16:creationId xmlns:a16="http://schemas.microsoft.com/office/drawing/2014/main" id="{4BE5BB84-3136-6F4B-A910-1A9C2435B3AF}"/>
              </a:ext>
            </a:extLst>
          </p:cNvPr>
          <p:cNvSpPr txBox="1"/>
          <p:nvPr/>
        </p:nvSpPr>
        <p:spPr>
          <a:xfrm>
            <a:off x="838200" y="2612159"/>
            <a:ext cx="7358519" cy="369332"/>
          </a:xfrm>
          <a:prstGeom prst="rect">
            <a:avLst/>
          </a:prstGeom>
          <a:noFill/>
        </p:spPr>
        <p:txBody>
          <a:bodyPr wrap="square" rtlCol="0">
            <a:spAutoFit/>
          </a:bodyPr>
          <a:lstStyle/>
          <a:p>
            <a:pPr marL="285750" indent="-285750">
              <a:buFont typeface="Wingdings" pitchFamily="2" charset="2"/>
              <a:buChar char="Ø"/>
            </a:pPr>
            <a:r>
              <a:rPr lang="en-US" dirty="0"/>
              <a:t>Displayed the number of unique lunch sites on the space mission</a:t>
            </a:r>
          </a:p>
        </p:txBody>
      </p:sp>
      <p:sp>
        <p:nvSpPr>
          <p:cNvPr id="12" name="TextBox 11">
            <a:extLst>
              <a:ext uri="{FF2B5EF4-FFF2-40B4-BE49-F238E27FC236}">
                <a16:creationId xmlns:a16="http://schemas.microsoft.com/office/drawing/2014/main" id="{875048E5-93E8-CE43-85EF-4B9FDDA8DD49}"/>
              </a:ext>
            </a:extLst>
          </p:cNvPr>
          <p:cNvSpPr txBox="1"/>
          <p:nvPr/>
        </p:nvSpPr>
        <p:spPr>
          <a:xfrm>
            <a:off x="838200" y="3154076"/>
            <a:ext cx="8570693" cy="369332"/>
          </a:xfrm>
          <a:prstGeom prst="rect">
            <a:avLst/>
          </a:prstGeom>
          <a:noFill/>
        </p:spPr>
        <p:txBody>
          <a:bodyPr wrap="square" rtlCol="0">
            <a:spAutoFit/>
          </a:bodyPr>
          <a:lstStyle/>
          <a:p>
            <a:pPr marL="285750" indent="-285750">
              <a:buFont typeface="Wingdings" pitchFamily="2" charset="2"/>
              <a:buChar char="Ø"/>
            </a:pPr>
            <a:r>
              <a:rPr lang="en-US" dirty="0"/>
              <a:t>Displayed the number of unique lunch sites on the space mission</a:t>
            </a:r>
          </a:p>
        </p:txBody>
      </p:sp>
      <p:sp>
        <p:nvSpPr>
          <p:cNvPr id="13" name="TextBox 12">
            <a:extLst>
              <a:ext uri="{FF2B5EF4-FFF2-40B4-BE49-F238E27FC236}">
                <a16:creationId xmlns:a16="http://schemas.microsoft.com/office/drawing/2014/main" id="{E71AF596-46D5-BD42-BE80-F55055DC952A}"/>
              </a:ext>
            </a:extLst>
          </p:cNvPr>
          <p:cNvSpPr txBox="1"/>
          <p:nvPr/>
        </p:nvSpPr>
        <p:spPr>
          <a:xfrm>
            <a:off x="838200" y="3695993"/>
            <a:ext cx="8270543" cy="369332"/>
          </a:xfrm>
          <a:prstGeom prst="rect">
            <a:avLst/>
          </a:prstGeom>
          <a:noFill/>
        </p:spPr>
        <p:txBody>
          <a:bodyPr wrap="square" rtlCol="0">
            <a:spAutoFit/>
          </a:bodyPr>
          <a:lstStyle/>
          <a:p>
            <a:pPr marL="285750" indent="-285750">
              <a:buFont typeface="Wingdings" pitchFamily="2" charset="2"/>
              <a:buChar char="Ø"/>
            </a:pPr>
            <a:r>
              <a:rPr lang="en-US" dirty="0"/>
              <a:t>Queried the average payload mass carried by Booster version F9 V1.1</a:t>
            </a:r>
            <a:endParaRPr lang="en-US" sz="1400" dirty="0"/>
          </a:p>
        </p:txBody>
      </p:sp>
      <p:sp>
        <p:nvSpPr>
          <p:cNvPr id="14" name="TextBox 13">
            <a:extLst>
              <a:ext uri="{FF2B5EF4-FFF2-40B4-BE49-F238E27FC236}">
                <a16:creationId xmlns:a16="http://schemas.microsoft.com/office/drawing/2014/main" id="{945CC6EB-2507-C745-A2D8-5D3EE4F451C9}"/>
              </a:ext>
            </a:extLst>
          </p:cNvPr>
          <p:cNvSpPr txBox="1"/>
          <p:nvPr/>
        </p:nvSpPr>
        <p:spPr>
          <a:xfrm>
            <a:off x="838200" y="4240045"/>
            <a:ext cx="9070075" cy="369332"/>
          </a:xfrm>
          <a:prstGeom prst="rect">
            <a:avLst/>
          </a:prstGeom>
          <a:noFill/>
        </p:spPr>
        <p:txBody>
          <a:bodyPr wrap="square" rtlCol="0">
            <a:spAutoFit/>
          </a:bodyPr>
          <a:lstStyle/>
          <a:p>
            <a:pPr marL="285750" indent="-285750">
              <a:buFont typeface="Wingdings" pitchFamily="2" charset="2"/>
              <a:buChar char="Ø"/>
            </a:pPr>
            <a:r>
              <a:rPr lang="en-US" dirty="0"/>
              <a:t>Queried for the first successful landing outcome of the falcon9 rocket</a:t>
            </a:r>
          </a:p>
        </p:txBody>
      </p:sp>
      <p:sp>
        <p:nvSpPr>
          <p:cNvPr id="15" name="TextBox 14">
            <a:extLst>
              <a:ext uri="{FF2B5EF4-FFF2-40B4-BE49-F238E27FC236}">
                <a16:creationId xmlns:a16="http://schemas.microsoft.com/office/drawing/2014/main" id="{75794664-82D7-E34D-8027-09ABFF32489F}"/>
              </a:ext>
            </a:extLst>
          </p:cNvPr>
          <p:cNvSpPr txBox="1"/>
          <p:nvPr/>
        </p:nvSpPr>
        <p:spPr>
          <a:xfrm>
            <a:off x="838200" y="4780875"/>
            <a:ext cx="9697872" cy="369332"/>
          </a:xfrm>
          <a:prstGeom prst="rect">
            <a:avLst/>
          </a:prstGeom>
          <a:noFill/>
        </p:spPr>
        <p:txBody>
          <a:bodyPr wrap="square" rtlCol="0">
            <a:spAutoFit/>
          </a:bodyPr>
          <a:lstStyle/>
          <a:p>
            <a:pPr marL="285750" indent="-285750">
              <a:buFont typeface="Wingdings" pitchFamily="2" charset="2"/>
              <a:buChar char="Ø"/>
            </a:pPr>
            <a:r>
              <a:rPr lang="en-US" dirty="0"/>
              <a:t>Also queried for the total number of successful outcomes from past Falcon9 rocket landings </a:t>
            </a:r>
          </a:p>
        </p:txBody>
      </p:sp>
    </p:spTree>
    <p:extLst>
      <p:ext uri="{BB962C8B-B14F-4D97-AF65-F5344CB8AC3E}">
        <p14:creationId xmlns:p14="http://schemas.microsoft.com/office/powerpoint/2010/main" val="1171124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EDA with data visualization</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4"/>
          </p:nvPr>
        </p:nvSpPr>
        <p:spPr/>
        <p:txBody>
          <a:bodyPr/>
          <a:lstStyle/>
          <a:p>
            <a:fld id="{5075537C-CA84-1446-933C-8E9D027F9201}" type="slidenum">
              <a:rPr lang="en-US" smtClean="0"/>
              <a:t>13</a:t>
            </a:fld>
            <a:endParaRPr lang="en-US"/>
          </a:p>
        </p:txBody>
      </p:sp>
      <p:sp>
        <p:nvSpPr>
          <p:cNvPr id="6" name="TextBox 5">
            <a:extLst>
              <a:ext uri="{FF2B5EF4-FFF2-40B4-BE49-F238E27FC236}">
                <a16:creationId xmlns:a16="http://schemas.microsoft.com/office/drawing/2014/main" id="{6BFCBC5F-425E-3A4A-B58B-98B1E10F3F9A}"/>
              </a:ext>
            </a:extLst>
          </p:cNvPr>
          <p:cNvSpPr txBox="1"/>
          <p:nvPr/>
        </p:nvSpPr>
        <p:spPr>
          <a:xfrm>
            <a:off x="1661522" y="6311899"/>
            <a:ext cx="7646251" cy="307777"/>
          </a:xfrm>
          <a:prstGeom prst="rect">
            <a:avLst/>
          </a:prstGeom>
          <a:noFill/>
        </p:spPr>
        <p:txBody>
          <a:bodyPr wrap="square" rtlCol="0">
            <a:spAutoFit/>
          </a:bodyPr>
          <a:lstStyle/>
          <a:p>
            <a:r>
              <a:rPr lang="en-DE" sz="1400" dirty="0"/>
              <a:t>Here’s a </a:t>
            </a:r>
            <a:r>
              <a:rPr lang="en-GB" sz="1400" dirty="0">
                <a:solidFill>
                  <a:schemeClr val="tx2"/>
                </a:solidFill>
                <a:hlinkClick r:id="rId2">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for the data visualization exercise</a:t>
            </a:r>
          </a:p>
        </p:txBody>
      </p:sp>
      <p:sp>
        <p:nvSpPr>
          <p:cNvPr id="3" name="TextBox 2">
            <a:extLst>
              <a:ext uri="{FF2B5EF4-FFF2-40B4-BE49-F238E27FC236}">
                <a16:creationId xmlns:a16="http://schemas.microsoft.com/office/drawing/2014/main" id="{857E82F3-E320-324B-82D1-7A03719909F5}"/>
              </a:ext>
            </a:extLst>
          </p:cNvPr>
          <p:cNvSpPr txBox="1"/>
          <p:nvPr/>
        </p:nvSpPr>
        <p:spPr>
          <a:xfrm>
            <a:off x="838200" y="2610997"/>
            <a:ext cx="3643952" cy="3096360"/>
          </a:xfrm>
          <a:prstGeom prst="rect">
            <a:avLst/>
          </a:prstGeom>
          <a:noFill/>
        </p:spPr>
        <p:txBody>
          <a:bodyPr wrap="square" rtlCol="0">
            <a:spAutoFit/>
          </a:bodyPr>
          <a:lstStyle/>
          <a:p>
            <a:r>
              <a:rPr lang="en-GB" u="sng" dirty="0"/>
              <a:t>Scatter Graphs </a:t>
            </a:r>
          </a:p>
          <a:p>
            <a:endParaRPr lang="en-GB" dirty="0"/>
          </a:p>
          <a:p>
            <a:pPr marL="285750" indent="-285750">
              <a:lnSpc>
                <a:spcPct val="150000"/>
              </a:lnSpc>
              <a:buFont typeface="Arial" panose="020B0604020202020204" pitchFamily="34" charset="0"/>
              <a:buChar char="•"/>
            </a:pPr>
            <a:r>
              <a:rPr lang="en-GB" dirty="0"/>
              <a:t>Flight Number VS. Payload Mass</a:t>
            </a:r>
          </a:p>
          <a:p>
            <a:pPr marL="285750" indent="-285750">
              <a:lnSpc>
                <a:spcPct val="150000"/>
              </a:lnSpc>
              <a:buFont typeface="Arial" panose="020B0604020202020204" pitchFamily="34" charset="0"/>
              <a:buChar char="•"/>
            </a:pPr>
            <a:r>
              <a:rPr lang="en-GB" dirty="0"/>
              <a:t>Flight Number VS. Launch Site</a:t>
            </a:r>
          </a:p>
          <a:p>
            <a:pPr marL="285750" indent="-285750">
              <a:lnSpc>
                <a:spcPct val="150000"/>
              </a:lnSpc>
              <a:buFont typeface="Arial" panose="020B0604020202020204" pitchFamily="34" charset="0"/>
              <a:buChar char="•"/>
            </a:pPr>
            <a:r>
              <a:rPr lang="en-GB" dirty="0"/>
              <a:t>Payload VS. Launch Site </a:t>
            </a:r>
          </a:p>
          <a:p>
            <a:pPr marL="285750" indent="-285750">
              <a:lnSpc>
                <a:spcPct val="150000"/>
              </a:lnSpc>
              <a:buFont typeface="Arial" panose="020B0604020202020204" pitchFamily="34" charset="0"/>
              <a:buChar char="•"/>
            </a:pPr>
            <a:r>
              <a:rPr lang="en-GB" dirty="0"/>
              <a:t>Orbit VS. Flight Number </a:t>
            </a:r>
          </a:p>
          <a:p>
            <a:pPr marL="285750" indent="-285750">
              <a:lnSpc>
                <a:spcPct val="150000"/>
              </a:lnSpc>
              <a:buFont typeface="Arial" panose="020B0604020202020204" pitchFamily="34" charset="0"/>
              <a:buChar char="•"/>
            </a:pPr>
            <a:r>
              <a:rPr lang="en-GB" dirty="0"/>
              <a:t>Payload VS. Orbit Type </a:t>
            </a:r>
          </a:p>
          <a:p>
            <a:pPr marL="285750" indent="-285750">
              <a:lnSpc>
                <a:spcPct val="150000"/>
              </a:lnSpc>
              <a:buFont typeface="Arial" panose="020B0604020202020204" pitchFamily="34" charset="0"/>
              <a:buChar char="•"/>
            </a:pPr>
            <a:r>
              <a:rPr lang="en-GB" dirty="0"/>
              <a:t>Orbit VS. Payload Mass</a:t>
            </a:r>
            <a:endParaRPr lang="en-DE" dirty="0"/>
          </a:p>
        </p:txBody>
      </p:sp>
      <p:sp>
        <p:nvSpPr>
          <p:cNvPr id="7" name="TextBox 6">
            <a:extLst>
              <a:ext uri="{FF2B5EF4-FFF2-40B4-BE49-F238E27FC236}">
                <a16:creationId xmlns:a16="http://schemas.microsoft.com/office/drawing/2014/main" id="{0C5D9D88-AF1F-0544-BFB0-E8C21FB55918}"/>
              </a:ext>
            </a:extLst>
          </p:cNvPr>
          <p:cNvSpPr txBox="1"/>
          <p:nvPr/>
        </p:nvSpPr>
        <p:spPr>
          <a:xfrm>
            <a:off x="6096000" y="2610997"/>
            <a:ext cx="3616657" cy="2308324"/>
          </a:xfrm>
          <a:prstGeom prst="rect">
            <a:avLst/>
          </a:prstGeom>
          <a:noFill/>
        </p:spPr>
        <p:txBody>
          <a:bodyPr wrap="square" rtlCol="0">
            <a:spAutoFit/>
          </a:bodyPr>
          <a:lstStyle/>
          <a:p>
            <a:r>
              <a:rPr lang="en-GB" u="sng" dirty="0"/>
              <a:t>Bar Graph </a:t>
            </a:r>
          </a:p>
          <a:p>
            <a:endParaRPr lang="en-GB" u="sng" dirty="0"/>
          </a:p>
          <a:p>
            <a:pPr marL="285750" indent="-285750">
              <a:buFont typeface="Arial" panose="020B0604020202020204" pitchFamily="34" charset="0"/>
              <a:buChar char="•"/>
            </a:pPr>
            <a:r>
              <a:rPr lang="en-GB" dirty="0"/>
              <a:t>Mean Success Rate Vs. Orbit </a:t>
            </a:r>
          </a:p>
          <a:p>
            <a:pPr marL="285750" indent="-285750">
              <a:buFont typeface="Arial" panose="020B0604020202020204" pitchFamily="34" charset="0"/>
              <a:buChar char="•"/>
            </a:pPr>
            <a:endParaRPr lang="en-GB" dirty="0"/>
          </a:p>
          <a:p>
            <a:endParaRPr lang="en-GB" dirty="0"/>
          </a:p>
          <a:p>
            <a:r>
              <a:rPr lang="en-GB" u="sng" dirty="0"/>
              <a:t>Line Graph </a:t>
            </a:r>
          </a:p>
          <a:p>
            <a:endParaRPr lang="en-GB" u="sng" dirty="0"/>
          </a:p>
          <a:p>
            <a:pPr marL="285750" indent="-285750">
              <a:buFont typeface="Arial" panose="020B0604020202020204" pitchFamily="34" charset="0"/>
              <a:buChar char="•"/>
            </a:pPr>
            <a:r>
              <a:rPr lang="en-GB" dirty="0"/>
              <a:t>Mean Success Rate Vs. Year</a:t>
            </a:r>
            <a:endParaRPr lang="en-DE" dirty="0"/>
          </a:p>
        </p:txBody>
      </p:sp>
      <p:sp>
        <p:nvSpPr>
          <p:cNvPr id="8" name="TextBox 7">
            <a:extLst>
              <a:ext uri="{FF2B5EF4-FFF2-40B4-BE49-F238E27FC236}">
                <a16:creationId xmlns:a16="http://schemas.microsoft.com/office/drawing/2014/main" id="{797A8D65-7517-8542-AE79-125495868DB5}"/>
              </a:ext>
            </a:extLst>
          </p:cNvPr>
          <p:cNvSpPr txBox="1"/>
          <p:nvPr/>
        </p:nvSpPr>
        <p:spPr>
          <a:xfrm>
            <a:off x="838200" y="1537328"/>
            <a:ext cx="9962866" cy="923330"/>
          </a:xfrm>
          <a:prstGeom prst="rect">
            <a:avLst/>
          </a:prstGeom>
          <a:noFill/>
        </p:spPr>
        <p:txBody>
          <a:bodyPr wrap="square" rtlCol="0">
            <a:spAutoFit/>
          </a:bodyPr>
          <a:lstStyle/>
          <a:p>
            <a:r>
              <a:rPr lang="en-DE" dirty="0"/>
              <a:t>Some graphs were plots to establish a relationship between featured columns from the spaceX data based on some domain knowledge and to realise how relevant this relationships are to the outcome of the launches</a:t>
            </a:r>
          </a:p>
        </p:txBody>
      </p:sp>
    </p:spTree>
    <p:extLst>
      <p:ext uri="{BB962C8B-B14F-4D97-AF65-F5344CB8AC3E}">
        <p14:creationId xmlns:p14="http://schemas.microsoft.com/office/powerpoint/2010/main" val="715423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Build an interactive map with Folium</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4"/>
          </p:nvPr>
        </p:nvSpPr>
        <p:spPr/>
        <p:txBody>
          <a:bodyPr/>
          <a:lstStyle/>
          <a:p>
            <a:fld id="{5075537C-CA84-1446-933C-8E9D027F9201}" type="slidenum">
              <a:rPr lang="en-US" smtClean="0"/>
              <a:t>14</a:t>
            </a:fld>
            <a:endParaRPr lang="en-US"/>
          </a:p>
        </p:txBody>
      </p:sp>
      <p:sp>
        <p:nvSpPr>
          <p:cNvPr id="6" name="TextBox 5">
            <a:extLst>
              <a:ext uri="{FF2B5EF4-FFF2-40B4-BE49-F238E27FC236}">
                <a16:creationId xmlns:a16="http://schemas.microsoft.com/office/drawing/2014/main" id="{AAD67320-C5F0-DD42-B21C-3262F5403A6D}"/>
              </a:ext>
            </a:extLst>
          </p:cNvPr>
          <p:cNvSpPr txBox="1"/>
          <p:nvPr/>
        </p:nvSpPr>
        <p:spPr>
          <a:xfrm>
            <a:off x="1661522" y="6311899"/>
            <a:ext cx="6835727" cy="307777"/>
          </a:xfrm>
          <a:prstGeom prst="rect">
            <a:avLst/>
          </a:prstGeom>
          <a:noFill/>
        </p:spPr>
        <p:txBody>
          <a:bodyPr wrap="square" rtlCol="0">
            <a:spAutoFit/>
          </a:bodyPr>
          <a:lstStyle/>
          <a:p>
            <a:r>
              <a:rPr lang="en-DE" sz="1400" dirty="0"/>
              <a:t>Here’s a </a:t>
            </a:r>
            <a:r>
              <a:rPr lang="en-GB" sz="1400" dirty="0">
                <a:solidFill>
                  <a:schemeClr val="tx2"/>
                </a:solidFill>
                <a:hlinkClick r:id="rId2">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for these tasks.</a:t>
            </a:r>
          </a:p>
        </p:txBody>
      </p:sp>
      <p:sp>
        <p:nvSpPr>
          <p:cNvPr id="3" name="TextBox 2">
            <a:extLst>
              <a:ext uri="{FF2B5EF4-FFF2-40B4-BE49-F238E27FC236}">
                <a16:creationId xmlns:a16="http://schemas.microsoft.com/office/drawing/2014/main" id="{C93D684B-3908-1946-9111-A38A7E146F78}"/>
              </a:ext>
            </a:extLst>
          </p:cNvPr>
          <p:cNvSpPr txBox="1"/>
          <p:nvPr/>
        </p:nvSpPr>
        <p:spPr>
          <a:xfrm>
            <a:off x="838200" y="4279476"/>
            <a:ext cx="6558887" cy="369332"/>
          </a:xfrm>
          <a:prstGeom prst="rect">
            <a:avLst/>
          </a:prstGeom>
          <a:noFill/>
        </p:spPr>
        <p:txBody>
          <a:bodyPr wrap="square" rtlCol="0">
            <a:spAutoFit/>
          </a:bodyPr>
          <a:lstStyle/>
          <a:p>
            <a:r>
              <a:rPr lang="en-DE" dirty="0"/>
              <a:t>Some of the questions that were answered in this task includes:</a:t>
            </a:r>
          </a:p>
        </p:txBody>
      </p:sp>
      <p:sp>
        <p:nvSpPr>
          <p:cNvPr id="7" name="TextBox 6">
            <a:extLst>
              <a:ext uri="{FF2B5EF4-FFF2-40B4-BE49-F238E27FC236}">
                <a16:creationId xmlns:a16="http://schemas.microsoft.com/office/drawing/2014/main" id="{94B94A8C-98A8-8245-BB3F-198E2F0C61D4}"/>
              </a:ext>
            </a:extLst>
          </p:cNvPr>
          <p:cNvSpPr txBox="1"/>
          <p:nvPr/>
        </p:nvSpPr>
        <p:spPr>
          <a:xfrm>
            <a:off x="1372738" y="4727419"/>
            <a:ext cx="6558887" cy="369332"/>
          </a:xfrm>
          <a:prstGeom prst="rect">
            <a:avLst/>
          </a:prstGeom>
          <a:noFill/>
        </p:spPr>
        <p:txBody>
          <a:bodyPr wrap="square" rtlCol="0">
            <a:spAutoFit/>
          </a:bodyPr>
          <a:lstStyle/>
          <a:p>
            <a:pPr marL="285750" indent="-285750">
              <a:buFont typeface="Arial" panose="020B0604020202020204" pitchFamily="34" charset="0"/>
              <a:buChar char="•"/>
            </a:pPr>
            <a:r>
              <a:rPr lang="en-GB" dirty="0"/>
              <a:t>Are launch sites in close proximity to railways? Yes</a:t>
            </a:r>
            <a:endParaRPr lang="en-DE" dirty="0"/>
          </a:p>
        </p:txBody>
      </p:sp>
      <p:sp>
        <p:nvSpPr>
          <p:cNvPr id="8" name="TextBox 7">
            <a:extLst>
              <a:ext uri="{FF2B5EF4-FFF2-40B4-BE49-F238E27FC236}">
                <a16:creationId xmlns:a16="http://schemas.microsoft.com/office/drawing/2014/main" id="{8CB488B8-07D9-7B47-928C-59D91B30DC1A}"/>
              </a:ext>
            </a:extLst>
          </p:cNvPr>
          <p:cNvSpPr txBox="1"/>
          <p:nvPr/>
        </p:nvSpPr>
        <p:spPr>
          <a:xfrm>
            <a:off x="1372737" y="5027025"/>
            <a:ext cx="6558887" cy="369332"/>
          </a:xfrm>
          <a:prstGeom prst="rect">
            <a:avLst/>
          </a:prstGeom>
          <a:noFill/>
        </p:spPr>
        <p:txBody>
          <a:bodyPr wrap="square" rtlCol="0">
            <a:spAutoFit/>
          </a:bodyPr>
          <a:lstStyle/>
          <a:p>
            <a:pPr marL="285750" indent="-285750">
              <a:buFont typeface="Arial" panose="020B0604020202020204" pitchFamily="34" charset="0"/>
              <a:buChar char="•"/>
            </a:pPr>
            <a:r>
              <a:rPr lang="en-GB" dirty="0"/>
              <a:t>Are launch sites in close proximity to coastline? Yes</a:t>
            </a:r>
            <a:endParaRPr lang="en-DE" dirty="0"/>
          </a:p>
        </p:txBody>
      </p:sp>
      <p:sp>
        <p:nvSpPr>
          <p:cNvPr id="9" name="TextBox 8">
            <a:extLst>
              <a:ext uri="{FF2B5EF4-FFF2-40B4-BE49-F238E27FC236}">
                <a16:creationId xmlns:a16="http://schemas.microsoft.com/office/drawing/2014/main" id="{F14978AB-5F21-CB4A-A0B5-5193178651F3}"/>
              </a:ext>
            </a:extLst>
          </p:cNvPr>
          <p:cNvSpPr txBox="1"/>
          <p:nvPr/>
        </p:nvSpPr>
        <p:spPr>
          <a:xfrm>
            <a:off x="1372736" y="5334993"/>
            <a:ext cx="6558887" cy="369332"/>
          </a:xfrm>
          <a:prstGeom prst="rect">
            <a:avLst/>
          </a:prstGeom>
          <a:noFill/>
        </p:spPr>
        <p:txBody>
          <a:bodyPr wrap="square" rtlCol="0">
            <a:spAutoFit/>
          </a:bodyPr>
          <a:lstStyle/>
          <a:p>
            <a:pPr marL="285750" indent="-285750">
              <a:buFont typeface="Arial" panose="020B0604020202020204" pitchFamily="34" charset="0"/>
              <a:buChar char="•"/>
            </a:pPr>
            <a:r>
              <a:rPr lang="en-GB" dirty="0"/>
              <a:t>Do launch sites keep certain distance away from cities? Yes</a:t>
            </a:r>
            <a:endParaRPr lang="en-DE" dirty="0"/>
          </a:p>
        </p:txBody>
      </p:sp>
      <p:sp>
        <p:nvSpPr>
          <p:cNvPr id="10" name="TextBox 9">
            <a:extLst>
              <a:ext uri="{FF2B5EF4-FFF2-40B4-BE49-F238E27FC236}">
                <a16:creationId xmlns:a16="http://schemas.microsoft.com/office/drawing/2014/main" id="{37CA7208-C77C-EE4D-9285-ABADBC06C4D2}"/>
              </a:ext>
            </a:extLst>
          </p:cNvPr>
          <p:cNvSpPr txBox="1"/>
          <p:nvPr/>
        </p:nvSpPr>
        <p:spPr>
          <a:xfrm>
            <a:off x="838200" y="1551926"/>
            <a:ext cx="9980018" cy="923330"/>
          </a:xfrm>
          <a:prstGeom prst="rect">
            <a:avLst/>
          </a:prstGeom>
          <a:noFill/>
        </p:spPr>
        <p:txBody>
          <a:bodyPr wrap="square" rtlCol="0">
            <a:spAutoFit/>
          </a:bodyPr>
          <a:lstStyle/>
          <a:p>
            <a:pPr marL="285750" indent="-285750" algn="just">
              <a:buFont typeface="Wingdings" pitchFamily="2" charset="2"/>
              <a:buChar char="v"/>
            </a:pPr>
            <a:r>
              <a:rPr lang="en-GB" dirty="0"/>
              <a:t>Collected the coordinate of each launch site, and added </a:t>
            </a:r>
            <a:r>
              <a:rPr lang="en-GB" sz="1400" dirty="0" err="1"/>
              <a:t>folium.Circle</a:t>
            </a:r>
            <a:r>
              <a:rPr lang="en-GB" dirty="0"/>
              <a:t> and </a:t>
            </a:r>
            <a:r>
              <a:rPr lang="en-GB" sz="1400" dirty="0" err="1"/>
              <a:t>folium.Marker</a:t>
            </a:r>
            <a:r>
              <a:rPr lang="en-GB" dirty="0"/>
              <a:t> for each launch site on the site map, to visualize the relative positions of the key locations</a:t>
            </a:r>
            <a:endParaRPr lang="en-US" sz="1600" dirty="0"/>
          </a:p>
          <a:p>
            <a:pPr marL="285750" indent="-285750">
              <a:buFont typeface="Wingdings" pitchFamily="2" charset="2"/>
              <a:buChar char="v"/>
            </a:pPr>
            <a:endParaRPr lang="en-DE" dirty="0"/>
          </a:p>
        </p:txBody>
      </p:sp>
      <p:sp>
        <p:nvSpPr>
          <p:cNvPr id="12" name="TextBox 11">
            <a:extLst>
              <a:ext uri="{FF2B5EF4-FFF2-40B4-BE49-F238E27FC236}">
                <a16:creationId xmlns:a16="http://schemas.microsoft.com/office/drawing/2014/main" id="{6F001CC5-DF1A-D445-B181-09E00E631586}"/>
              </a:ext>
            </a:extLst>
          </p:cNvPr>
          <p:cNvSpPr txBox="1"/>
          <p:nvPr/>
        </p:nvSpPr>
        <p:spPr>
          <a:xfrm>
            <a:off x="838200" y="2460058"/>
            <a:ext cx="9685454" cy="646331"/>
          </a:xfrm>
          <a:prstGeom prst="rect">
            <a:avLst/>
          </a:prstGeom>
          <a:noFill/>
        </p:spPr>
        <p:txBody>
          <a:bodyPr wrap="square" rtlCol="0">
            <a:spAutoFit/>
          </a:bodyPr>
          <a:lstStyle/>
          <a:p>
            <a:pPr marL="285750" indent="-285750">
              <a:buFont typeface="Wingdings" pitchFamily="2" charset="2"/>
              <a:buChar char="v"/>
            </a:pPr>
            <a:r>
              <a:rPr lang="en-GB" dirty="0"/>
              <a:t>Created a new column in launch sites </a:t>
            </a:r>
            <a:r>
              <a:rPr lang="en-GB" dirty="0" err="1"/>
              <a:t>dataframe</a:t>
            </a:r>
            <a:r>
              <a:rPr lang="en-GB" dirty="0"/>
              <a:t> called marker colour to store the marker colours based on the class value (successful/failed rocket landing).</a:t>
            </a:r>
          </a:p>
        </p:txBody>
      </p:sp>
      <p:sp>
        <p:nvSpPr>
          <p:cNvPr id="13" name="TextBox 12">
            <a:extLst>
              <a:ext uri="{FF2B5EF4-FFF2-40B4-BE49-F238E27FC236}">
                <a16:creationId xmlns:a16="http://schemas.microsoft.com/office/drawing/2014/main" id="{582D5E7D-78BD-1241-99F6-EBD325E5DB14}"/>
              </a:ext>
            </a:extLst>
          </p:cNvPr>
          <p:cNvSpPr txBox="1"/>
          <p:nvPr/>
        </p:nvSpPr>
        <p:spPr>
          <a:xfrm>
            <a:off x="838199" y="3387999"/>
            <a:ext cx="9980017" cy="646331"/>
          </a:xfrm>
          <a:prstGeom prst="rect">
            <a:avLst/>
          </a:prstGeom>
          <a:noFill/>
        </p:spPr>
        <p:txBody>
          <a:bodyPr wrap="square" rtlCol="0">
            <a:spAutoFit/>
          </a:bodyPr>
          <a:lstStyle/>
          <a:p>
            <a:pPr marL="285750" indent="-285750">
              <a:buFont typeface="Wingdings" pitchFamily="2" charset="2"/>
              <a:buChar char="v"/>
            </a:pPr>
            <a:r>
              <a:rPr lang="en-GB" dirty="0"/>
              <a:t>Drew a </a:t>
            </a:r>
            <a:r>
              <a:rPr lang="en-GB" dirty="0" err="1"/>
              <a:t>PolyLine</a:t>
            </a:r>
            <a:r>
              <a:rPr lang="en-GB" dirty="0"/>
              <a:t> between launch sites and some neighbouring facilities to check for there proximities to public paces.</a:t>
            </a: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Predictive analysis (Classification)</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4"/>
          </p:nvPr>
        </p:nvSpPr>
        <p:spPr/>
        <p:txBody>
          <a:bodyPr/>
          <a:lstStyle/>
          <a:p>
            <a:fld id="{5075537C-CA84-1446-933C-8E9D027F9201}" type="slidenum">
              <a:rPr lang="en-US" smtClean="0"/>
              <a:t>15</a:t>
            </a:fld>
            <a:endParaRPr lang="en-US"/>
          </a:p>
        </p:txBody>
      </p:sp>
      <p:pic>
        <p:nvPicPr>
          <p:cNvPr id="3" name="Picture 2">
            <a:extLst>
              <a:ext uri="{FF2B5EF4-FFF2-40B4-BE49-F238E27FC236}">
                <a16:creationId xmlns:a16="http://schemas.microsoft.com/office/drawing/2014/main" id="{6DBC045D-6DC0-6647-84E3-0660D49A85B8}"/>
              </a:ext>
            </a:extLst>
          </p:cNvPr>
          <p:cNvPicPr>
            <a:picLocks noChangeAspect="1"/>
          </p:cNvPicPr>
          <p:nvPr/>
        </p:nvPicPr>
        <p:blipFill>
          <a:blip r:embed="rId2"/>
          <a:stretch>
            <a:fillRect/>
          </a:stretch>
        </p:blipFill>
        <p:spPr>
          <a:xfrm>
            <a:off x="4607446" y="1673016"/>
            <a:ext cx="7214738" cy="4587895"/>
          </a:xfrm>
          <a:prstGeom prst="rect">
            <a:avLst/>
          </a:prstGeom>
        </p:spPr>
      </p:pic>
      <p:sp>
        <p:nvSpPr>
          <p:cNvPr id="6" name="TextBox 5">
            <a:extLst>
              <a:ext uri="{FF2B5EF4-FFF2-40B4-BE49-F238E27FC236}">
                <a16:creationId xmlns:a16="http://schemas.microsoft.com/office/drawing/2014/main" id="{D2A93992-C7B6-A840-80DF-577E54E86D83}"/>
              </a:ext>
            </a:extLst>
          </p:cNvPr>
          <p:cNvSpPr txBox="1"/>
          <p:nvPr/>
        </p:nvSpPr>
        <p:spPr>
          <a:xfrm>
            <a:off x="1634227" y="6076245"/>
            <a:ext cx="7214738" cy="307777"/>
          </a:xfrm>
          <a:prstGeom prst="rect">
            <a:avLst/>
          </a:prstGeom>
          <a:noFill/>
        </p:spPr>
        <p:txBody>
          <a:bodyPr wrap="square" rtlCol="0">
            <a:spAutoFit/>
          </a:bodyPr>
          <a:lstStyle/>
          <a:p>
            <a:r>
              <a:rPr lang="en-DE" sz="1400" dirty="0"/>
              <a:t>Here’s a </a:t>
            </a:r>
            <a:r>
              <a:rPr lang="en-GB" sz="1400" dirty="0">
                <a:solidFill>
                  <a:schemeClr val="tx2"/>
                </a:solidFill>
                <a:hlinkClick r:id="rId3">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for the model prediction.</a:t>
            </a:r>
          </a:p>
        </p:txBody>
      </p:sp>
      <p:sp>
        <p:nvSpPr>
          <p:cNvPr id="7" name="TextBox 6">
            <a:extLst>
              <a:ext uri="{FF2B5EF4-FFF2-40B4-BE49-F238E27FC236}">
                <a16:creationId xmlns:a16="http://schemas.microsoft.com/office/drawing/2014/main" id="{0B8B6655-2F3E-D943-A7B0-5C5BFF6221AB}"/>
              </a:ext>
            </a:extLst>
          </p:cNvPr>
          <p:cNvSpPr txBox="1"/>
          <p:nvPr/>
        </p:nvSpPr>
        <p:spPr>
          <a:xfrm>
            <a:off x="3408720" y="3530792"/>
            <a:ext cx="3338203" cy="1200329"/>
          </a:xfrm>
          <a:prstGeom prst="rect">
            <a:avLst/>
          </a:prstGeom>
          <a:noFill/>
        </p:spPr>
        <p:txBody>
          <a:bodyPr wrap="square" rtlCol="0">
            <a:spAutoFit/>
          </a:bodyPr>
          <a:lstStyle/>
          <a:p>
            <a:r>
              <a:rPr lang="en-GB" dirty="0"/>
              <a:t>If we can determine if the first stage will land, we can determine the cost of a launch.</a:t>
            </a:r>
            <a:endParaRPr lang="en-US" dirty="0"/>
          </a:p>
          <a:p>
            <a:endParaRPr lang="en-DE" dirty="0"/>
          </a:p>
        </p:txBody>
      </p:sp>
      <p:sp>
        <p:nvSpPr>
          <p:cNvPr id="10" name="TextBox 9">
            <a:extLst>
              <a:ext uri="{FF2B5EF4-FFF2-40B4-BE49-F238E27FC236}">
                <a16:creationId xmlns:a16="http://schemas.microsoft.com/office/drawing/2014/main" id="{90812D2C-20A6-274B-8819-DE53E162AC20}"/>
              </a:ext>
            </a:extLst>
          </p:cNvPr>
          <p:cNvSpPr txBox="1"/>
          <p:nvPr/>
        </p:nvSpPr>
        <p:spPr>
          <a:xfrm>
            <a:off x="1427517" y="1673016"/>
            <a:ext cx="3179929" cy="1477328"/>
          </a:xfrm>
          <a:prstGeom prst="rect">
            <a:avLst/>
          </a:prstGeom>
          <a:noFill/>
        </p:spPr>
        <p:txBody>
          <a:bodyPr wrap="square" rtlCol="0">
            <a:spAutoFit/>
          </a:bodyPr>
          <a:lstStyle/>
          <a:p>
            <a:r>
              <a:rPr lang="en-GB" dirty="0"/>
              <a:t>A machine learning pipeline to predict the outcome of the first stage landing given the data from the preceding labs.</a:t>
            </a:r>
            <a:endParaRPr lang="en-US" dirty="0"/>
          </a:p>
          <a:p>
            <a:endParaRPr lang="en-DE" dirty="0"/>
          </a:p>
        </p:txBody>
      </p:sp>
    </p:spTree>
    <p:extLst>
      <p:ext uri="{BB962C8B-B14F-4D97-AF65-F5344CB8AC3E}">
        <p14:creationId xmlns:p14="http://schemas.microsoft.com/office/powerpoint/2010/main" val="3034366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D67BC1C6-7E6A-1F48-8526-B99806B6E370}"/>
              </a:ext>
            </a:extLst>
          </p:cNvPr>
          <p:cNvPicPr>
            <a:picLocks noChangeAspect="1"/>
          </p:cNvPicPr>
          <p:nvPr/>
        </p:nvPicPr>
        <p:blipFill>
          <a:blip r:embed="rId3">
            <a:duotone>
              <a:schemeClr val="accent1">
                <a:shade val="45000"/>
                <a:satMod val="135000"/>
              </a:schemeClr>
              <a:prstClr val="white"/>
            </a:duotone>
          </a:blip>
          <a:stretch>
            <a:fillRect/>
          </a:stretch>
        </p:blipFill>
        <p:spPr>
          <a:xfrm>
            <a:off x="979655" y="1831709"/>
            <a:ext cx="3194581" cy="3194581"/>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4"/>
          </p:nvPr>
        </p:nvSpPr>
        <p:spPr/>
        <p:txBody>
          <a:bodyPr/>
          <a:lstStyle/>
          <a:p>
            <a:fld id="{5075537C-CA84-1446-933C-8E9D027F9201}" type="slidenum">
              <a:rPr lang="en-US" smtClean="0"/>
              <a:t>16</a:t>
            </a:fld>
            <a:endParaRPr lang="en-US"/>
          </a:p>
        </p:txBody>
      </p:sp>
      <p:sp>
        <p:nvSpPr>
          <p:cNvPr id="3" name="TextBox 2">
            <a:extLst>
              <a:ext uri="{FF2B5EF4-FFF2-40B4-BE49-F238E27FC236}">
                <a16:creationId xmlns:a16="http://schemas.microsoft.com/office/drawing/2014/main" id="{E7A8DFCE-F6DE-3E43-925E-2D63927D6307}"/>
              </a:ext>
            </a:extLst>
          </p:cNvPr>
          <p:cNvSpPr txBox="1"/>
          <p:nvPr/>
        </p:nvSpPr>
        <p:spPr>
          <a:xfrm>
            <a:off x="4407933" y="1831709"/>
            <a:ext cx="6237027" cy="2062103"/>
          </a:xfrm>
          <a:prstGeom prst="rect">
            <a:avLst/>
          </a:prstGeom>
          <a:noFill/>
        </p:spPr>
        <p:txBody>
          <a:bodyPr wrap="square" rtlCol="0">
            <a:spAutoFit/>
          </a:bodyPr>
          <a:lstStyle/>
          <a:p>
            <a:pPr marL="342900" indent="-342900">
              <a:buFont typeface="Arial" panose="020B0604020202020204" pitchFamily="34" charset="0"/>
              <a:buChar char="•"/>
            </a:pPr>
            <a:r>
              <a:rPr lang="en-US" sz="2200" dirty="0"/>
              <a:t>Exploratory data analysis results</a:t>
            </a:r>
          </a:p>
          <a:p>
            <a:endParaRPr lang="en-US" sz="2200" dirty="0"/>
          </a:p>
          <a:p>
            <a:pPr marL="342900" indent="-342900">
              <a:buFont typeface="Arial" panose="020B0604020202020204" pitchFamily="34" charset="0"/>
              <a:buChar char="•"/>
            </a:pPr>
            <a:r>
              <a:rPr lang="en-US" sz="2200" dirty="0"/>
              <a:t>Interactive analytics demo in screenshots</a:t>
            </a:r>
          </a:p>
          <a:p>
            <a:endParaRPr lang="en-US" sz="2200" dirty="0"/>
          </a:p>
          <a:p>
            <a:pPr marL="342900" indent="-342900">
              <a:buFont typeface="Arial" panose="020B0604020202020204" pitchFamily="34" charset="0"/>
              <a:buChar char="•"/>
            </a:pPr>
            <a:r>
              <a:rPr lang="en-US" sz="2200" dirty="0"/>
              <a:t>Predictive analysis results</a:t>
            </a:r>
          </a:p>
          <a:p>
            <a:pPr lvl="1"/>
            <a:endParaRPr lang="en-US"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EDA with Visualization</a:t>
            </a:r>
          </a:p>
        </p:txBody>
      </p:sp>
      <p:sp>
        <p:nvSpPr>
          <p:cNvPr id="3" name="Slide Number Placeholder 2">
            <a:extLst>
              <a:ext uri="{FF2B5EF4-FFF2-40B4-BE49-F238E27FC236}">
                <a16:creationId xmlns:a16="http://schemas.microsoft.com/office/drawing/2014/main" id="{266FE4F3-0232-0849-BFC2-DCEE70914CFB}"/>
              </a:ext>
            </a:extLst>
          </p:cNvPr>
          <p:cNvSpPr>
            <a:spLocks noGrp="1"/>
          </p:cNvSpPr>
          <p:nvPr>
            <p:ph type="sldNum" sz="quarter" idx="4"/>
          </p:nvPr>
        </p:nvSpPr>
        <p:spPr/>
        <p:txBody>
          <a:bodyPr/>
          <a:lstStyle/>
          <a:p>
            <a:fld id="{5075537C-CA84-1446-933C-8E9D027F9201}" type="slidenum">
              <a:rPr lang="en-US" smtClean="0"/>
              <a:t>17</a:t>
            </a:fld>
            <a:endParaRPr lang="en-US"/>
          </a:p>
        </p:txBody>
      </p:sp>
      <p:sp>
        <p:nvSpPr>
          <p:cNvPr id="5" name="TextBox 4">
            <a:extLst>
              <a:ext uri="{FF2B5EF4-FFF2-40B4-BE49-F238E27FC236}">
                <a16:creationId xmlns:a16="http://schemas.microsoft.com/office/drawing/2014/main" id="{4A1C7409-B085-0449-B174-E6E5E9B1C7D5}"/>
              </a:ext>
            </a:extLst>
          </p:cNvPr>
          <p:cNvSpPr txBox="1"/>
          <p:nvPr/>
        </p:nvSpPr>
        <p:spPr>
          <a:xfrm>
            <a:off x="1634227" y="6076245"/>
            <a:ext cx="7214738" cy="307777"/>
          </a:xfrm>
          <a:prstGeom prst="rect">
            <a:avLst/>
          </a:prstGeom>
          <a:noFill/>
        </p:spPr>
        <p:txBody>
          <a:bodyPr wrap="square" rtlCol="0">
            <a:spAutoFit/>
          </a:bodyPr>
          <a:lstStyle/>
          <a:p>
            <a:r>
              <a:rPr lang="en-DE" sz="1400" dirty="0"/>
              <a:t>Here’s a </a:t>
            </a:r>
            <a:r>
              <a:rPr lang="en-GB" sz="1400" dirty="0">
                <a:solidFill>
                  <a:schemeClr val="tx2"/>
                </a:solidFill>
                <a:hlinkClick r:id="rId2">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for the visualizations.</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839788" y="457200"/>
            <a:ext cx="6543651" cy="825690"/>
          </a:xfrm>
        </p:spPr>
        <p:txBody>
          <a:bodyPr>
            <a:normAutofit/>
          </a:bodyPr>
          <a:lstStyle/>
          <a:p>
            <a:r>
              <a:rPr lang="en-CA" sz="3600" b="1" dirty="0"/>
              <a:t>Flight Number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18</a:t>
            </a:fld>
            <a:endParaRPr lang="en-US"/>
          </a:p>
        </p:txBody>
      </p:sp>
      <p:pic>
        <p:nvPicPr>
          <p:cNvPr id="1030" name="Picture 6">
            <a:extLst>
              <a:ext uri="{FF2B5EF4-FFF2-40B4-BE49-F238E27FC236}">
                <a16:creationId xmlns:a16="http://schemas.microsoft.com/office/drawing/2014/main" id="{6CFED568-F1C0-8741-B964-432EE8821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47" y="1608422"/>
            <a:ext cx="11157638" cy="270841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55E4800-610C-824A-A328-A6E8B3833E5B}"/>
              </a:ext>
            </a:extLst>
          </p:cNvPr>
          <p:cNvSpPr txBox="1"/>
          <p:nvPr/>
        </p:nvSpPr>
        <p:spPr>
          <a:xfrm>
            <a:off x="6662382" y="4291295"/>
            <a:ext cx="4858603" cy="2308324"/>
          </a:xfrm>
          <a:prstGeom prst="rect">
            <a:avLst/>
          </a:prstGeom>
          <a:noFill/>
        </p:spPr>
        <p:txBody>
          <a:bodyPr wrap="square" rtlCol="0">
            <a:spAutoFit/>
          </a:bodyPr>
          <a:lstStyle/>
          <a:p>
            <a:r>
              <a:rPr lang="en-GB" dirty="0"/>
              <a:t>From the plot above, we can deduce that :</a:t>
            </a:r>
          </a:p>
          <a:p>
            <a:endParaRPr lang="en-GB" dirty="0"/>
          </a:p>
          <a:p>
            <a:pPr marL="285750" indent="-285750">
              <a:buFont typeface="Arial" panose="020B0604020202020204" pitchFamily="34" charset="0"/>
              <a:buChar char="•"/>
            </a:pPr>
            <a:r>
              <a:rPr lang="en-GB" dirty="0"/>
              <a:t>majority of the flights took place at the CCAFS SLC40 launch site.</a:t>
            </a:r>
          </a:p>
          <a:p>
            <a:endParaRPr lang="en-GB" dirty="0"/>
          </a:p>
          <a:p>
            <a:pPr marL="285750" indent="-285750">
              <a:buFont typeface="Arial" panose="020B0604020202020204" pitchFamily="34" charset="0"/>
              <a:buChar char="•"/>
            </a:pPr>
            <a:r>
              <a:rPr lang="en-GB" dirty="0"/>
              <a:t>That a huge number of flights from the VAFB SLC4E launch site were successful.</a:t>
            </a:r>
          </a:p>
          <a:p>
            <a:endParaRPr lang="en-DE" dirty="0"/>
          </a:p>
        </p:txBody>
      </p:sp>
      <p:pic>
        <p:nvPicPr>
          <p:cNvPr id="3" name="Picture 2">
            <a:extLst>
              <a:ext uri="{FF2B5EF4-FFF2-40B4-BE49-F238E27FC236}">
                <a16:creationId xmlns:a16="http://schemas.microsoft.com/office/drawing/2014/main" id="{646F8F10-742C-FE4C-BDAD-157688DD43CE}"/>
              </a:ext>
            </a:extLst>
          </p:cNvPr>
          <p:cNvPicPr>
            <a:picLocks noChangeAspect="1"/>
          </p:cNvPicPr>
          <p:nvPr/>
        </p:nvPicPr>
        <p:blipFill>
          <a:blip r:embed="rId3"/>
          <a:stretch>
            <a:fillRect/>
          </a:stretch>
        </p:blipFill>
        <p:spPr>
          <a:xfrm>
            <a:off x="363347" y="4642371"/>
            <a:ext cx="5992262" cy="80308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2627645" y="581688"/>
            <a:ext cx="6543651" cy="825690"/>
          </a:xfrm>
        </p:spPr>
        <p:txBody>
          <a:bodyPr>
            <a:normAutofit/>
          </a:bodyPr>
          <a:lstStyle/>
          <a:p>
            <a:r>
              <a:rPr lang="en-CA" sz="3600" b="1" dirty="0"/>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19</a:t>
            </a:fld>
            <a:endParaRPr lang="en-US"/>
          </a:p>
        </p:txBody>
      </p:sp>
      <p:pic>
        <p:nvPicPr>
          <p:cNvPr id="4098" name="Picture 2">
            <a:extLst>
              <a:ext uri="{FF2B5EF4-FFF2-40B4-BE49-F238E27FC236}">
                <a16:creationId xmlns:a16="http://schemas.microsoft.com/office/drawing/2014/main" id="{B39BA1E5-B5F4-4145-B13A-0260D3737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425" y="1702084"/>
            <a:ext cx="6326238" cy="40709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19BB5C-AA6A-904C-AA3D-9AF55B5D76B1}"/>
              </a:ext>
            </a:extLst>
          </p:cNvPr>
          <p:cNvSpPr txBox="1"/>
          <p:nvPr/>
        </p:nvSpPr>
        <p:spPr>
          <a:xfrm>
            <a:off x="7394438" y="1967061"/>
            <a:ext cx="3959362" cy="3200876"/>
          </a:xfrm>
          <a:prstGeom prst="rect">
            <a:avLst/>
          </a:prstGeom>
          <a:noFill/>
        </p:spPr>
        <p:txBody>
          <a:bodyPr wrap="square" rtlCol="0">
            <a:spAutoFit/>
          </a:bodyPr>
          <a:lstStyle/>
          <a:p>
            <a:r>
              <a:rPr lang="en-GB" sz="2000" dirty="0"/>
              <a:t>From the plot, we can deduce that :</a:t>
            </a:r>
          </a:p>
          <a:p>
            <a:endParaRPr lang="en-GB" sz="2000" dirty="0"/>
          </a:p>
          <a:p>
            <a:pPr marL="285750" indent="-285750">
              <a:buFont typeface="Arial" panose="020B0604020202020204" pitchFamily="34" charset="0"/>
              <a:buChar char="•"/>
            </a:pPr>
            <a:r>
              <a:rPr lang="en-GB" dirty="0"/>
              <a:t>Flight from VAFB SLC4E: Have a max payload of 10,000kg, and mostly successful.</a:t>
            </a:r>
          </a:p>
          <a:p>
            <a:endParaRPr lang="en-GB" dirty="0"/>
          </a:p>
          <a:p>
            <a:pPr marL="285750" indent="-285750">
              <a:buFont typeface="Arial" panose="020B0604020202020204" pitchFamily="34" charset="0"/>
              <a:buChar char="•"/>
            </a:pPr>
            <a:r>
              <a:rPr lang="en-GB" dirty="0"/>
              <a:t>Most of the flights from the CCAFS SLC40 &amp; KSC LC39A are concentrated within 0-7,500kg payload mass range.</a:t>
            </a:r>
          </a:p>
          <a:p>
            <a:endParaRPr lang="en-DE" dirty="0"/>
          </a:p>
        </p:txBody>
      </p:sp>
    </p:spTree>
    <p:extLst>
      <p:ext uri="{BB962C8B-B14F-4D97-AF65-F5344CB8AC3E}">
        <p14:creationId xmlns:p14="http://schemas.microsoft.com/office/powerpoint/2010/main" val="4030077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Outline</a:t>
            </a:r>
          </a:p>
        </p:txBody>
      </p:sp>
      <p:pic>
        <p:nvPicPr>
          <p:cNvPr id="14" name="Picture 13">
            <a:extLst>
              <a:ext uri="{FF2B5EF4-FFF2-40B4-BE49-F238E27FC236}">
                <a16:creationId xmlns:a16="http://schemas.microsoft.com/office/drawing/2014/main" id="{AB620004-7A7B-1846-B8F9-E034BB7BD9FB}"/>
              </a:ext>
            </a:extLst>
          </p:cNvPr>
          <p:cNvPicPr>
            <a:picLocks noChangeAspect="1"/>
          </p:cNvPicPr>
          <p:nvPr/>
        </p:nvPicPr>
        <p:blipFill>
          <a:blip r:embed="rId3">
            <a:duotone>
              <a:schemeClr val="accent1">
                <a:shade val="45000"/>
                <a:satMod val="135000"/>
              </a:schemeClr>
              <a:prstClr val="white"/>
            </a:duotone>
          </a:blip>
          <a:stretch>
            <a:fillRect/>
          </a:stretch>
        </p:blipFill>
        <p:spPr>
          <a:xfrm>
            <a:off x="1450711" y="2025672"/>
            <a:ext cx="3194581" cy="3194581"/>
          </a:xfrm>
          <a:prstGeom prst="rect">
            <a:avLst/>
          </a:prstGeom>
        </p:spPr>
      </p:pic>
      <p:sp>
        <p:nvSpPr>
          <p:cNvPr id="4" name="Slide Number Placeholder 3">
            <a:extLst>
              <a:ext uri="{FF2B5EF4-FFF2-40B4-BE49-F238E27FC236}">
                <a16:creationId xmlns:a16="http://schemas.microsoft.com/office/drawing/2014/main" id="{4AEA7475-929A-3C43-8710-21F8972039C8}"/>
              </a:ext>
            </a:extLst>
          </p:cNvPr>
          <p:cNvSpPr>
            <a:spLocks noGrp="1"/>
          </p:cNvSpPr>
          <p:nvPr>
            <p:ph type="sldNum" sz="quarter" idx="4"/>
          </p:nvPr>
        </p:nvSpPr>
        <p:spPr/>
        <p:txBody>
          <a:bodyPr/>
          <a:lstStyle/>
          <a:p>
            <a:fld id="{5075537C-CA84-1446-933C-8E9D027F9201}" type="slidenum">
              <a:rPr lang="en-US" smtClean="0"/>
              <a:t>2</a:t>
            </a:fld>
            <a:endParaRPr lang="en-US"/>
          </a:p>
        </p:txBody>
      </p:sp>
      <p:sp>
        <p:nvSpPr>
          <p:cNvPr id="3" name="TextBox 2">
            <a:extLst>
              <a:ext uri="{FF2B5EF4-FFF2-40B4-BE49-F238E27FC236}">
                <a16:creationId xmlns:a16="http://schemas.microsoft.com/office/drawing/2014/main" id="{501EAD5E-4E1B-634E-939B-B2087747BFEE}"/>
              </a:ext>
            </a:extLst>
          </p:cNvPr>
          <p:cNvSpPr txBox="1"/>
          <p:nvPr/>
        </p:nvSpPr>
        <p:spPr>
          <a:xfrm>
            <a:off x="5691116" y="2025672"/>
            <a:ext cx="4790364" cy="3416320"/>
          </a:xfrm>
          <a:prstGeom prst="rect">
            <a:avLst/>
          </a:prstGeom>
          <a:noFill/>
        </p:spPr>
        <p:txBody>
          <a:bodyPr wrap="square" rtlCol="0">
            <a:spAutoFit/>
          </a:bodyPr>
          <a:lstStyle/>
          <a:p>
            <a:r>
              <a:rPr lang="en-US" sz="2000" dirty="0"/>
              <a:t>Executive Summary</a:t>
            </a:r>
          </a:p>
          <a:p>
            <a:endParaRPr lang="en-US" dirty="0"/>
          </a:p>
          <a:p>
            <a:endParaRPr lang="en-US" dirty="0"/>
          </a:p>
          <a:p>
            <a:pPr marL="285750" indent="-285750">
              <a:buFont typeface="Arial" panose="020B0604020202020204" pitchFamily="34" charset="0"/>
              <a:buChar char="•"/>
            </a:pPr>
            <a:r>
              <a:rPr lang="en-US" dirty="0"/>
              <a:t>Introduction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Methodology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Results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Conclusion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Appendix</a:t>
            </a:r>
          </a:p>
        </p:txBody>
      </p:sp>
    </p:spTree>
    <p:extLst>
      <p:ext uri="{BB962C8B-B14F-4D97-AF65-F5344CB8AC3E}">
        <p14:creationId xmlns:p14="http://schemas.microsoft.com/office/powerpoint/2010/main" val="4219535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2381986" y="395737"/>
            <a:ext cx="6543651" cy="694568"/>
          </a:xfrm>
        </p:spPr>
        <p:txBody>
          <a:bodyPr>
            <a:normAutofit/>
          </a:bodyPr>
          <a:lstStyle/>
          <a:p>
            <a:r>
              <a:rPr lang="en-CA" sz="3600" b="1" dirty="0"/>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20</a:t>
            </a:fld>
            <a:endParaRPr lang="en-US"/>
          </a:p>
        </p:txBody>
      </p:sp>
      <p:pic>
        <p:nvPicPr>
          <p:cNvPr id="6146" name="Picture 2">
            <a:extLst>
              <a:ext uri="{FF2B5EF4-FFF2-40B4-BE49-F238E27FC236}">
                <a16:creationId xmlns:a16="http://schemas.microsoft.com/office/drawing/2014/main" id="{89CF9F04-2CFD-B941-A952-7F780845E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584" y="1323975"/>
            <a:ext cx="7024332" cy="490203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F5B4302-CB45-5146-8827-B6BC31DC5CD2}"/>
              </a:ext>
            </a:extLst>
          </p:cNvPr>
          <p:cNvSpPr txBox="1"/>
          <p:nvPr/>
        </p:nvSpPr>
        <p:spPr>
          <a:xfrm>
            <a:off x="7874758" y="2285763"/>
            <a:ext cx="3657600" cy="2831544"/>
          </a:xfrm>
          <a:prstGeom prst="rect">
            <a:avLst/>
          </a:prstGeom>
          <a:noFill/>
        </p:spPr>
        <p:txBody>
          <a:bodyPr wrap="square" rtlCol="0">
            <a:spAutoFit/>
          </a:bodyPr>
          <a:lstStyle/>
          <a:p>
            <a:r>
              <a:rPr lang="en-GB" dirty="0"/>
              <a:t>From the plot, we can deduce that :</a:t>
            </a:r>
          </a:p>
          <a:p>
            <a:endParaRPr lang="en-GB" dirty="0"/>
          </a:p>
          <a:p>
            <a:pPr marL="342900" indent="-342900">
              <a:buFont typeface="Arial" panose="020B0604020202020204" pitchFamily="34" charset="0"/>
              <a:buChar char="•"/>
            </a:pPr>
            <a:r>
              <a:rPr lang="en-GB" dirty="0"/>
              <a:t>Orbits with high success rate includes: ESL, GEO, HEO, SSO, &amp; VLEO</a:t>
            </a:r>
          </a:p>
          <a:p>
            <a:endParaRPr lang="en-GB" sz="1600" dirty="0"/>
          </a:p>
          <a:p>
            <a:pPr marL="285750" indent="-285750">
              <a:buFont typeface="Arial" panose="020B0604020202020204" pitchFamily="34" charset="0"/>
              <a:buChar char="•"/>
            </a:pPr>
            <a:r>
              <a:rPr lang="en-GB" dirty="0"/>
              <a:t>Also, one of the orbits with the lowest success rate is GTO. Others includes: GTO, ISS, &amp; PO.</a:t>
            </a:r>
          </a:p>
          <a:p>
            <a:endParaRPr lang="en-DE" dirty="0"/>
          </a:p>
        </p:txBody>
      </p:sp>
    </p:spTree>
    <p:extLst>
      <p:ext uri="{BB962C8B-B14F-4D97-AF65-F5344CB8AC3E}">
        <p14:creationId xmlns:p14="http://schemas.microsoft.com/office/powerpoint/2010/main" val="782631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2381986" y="395737"/>
            <a:ext cx="6543651" cy="694568"/>
          </a:xfrm>
        </p:spPr>
        <p:txBody>
          <a:bodyPr>
            <a:normAutofit/>
          </a:bodyPr>
          <a:lstStyle/>
          <a:p>
            <a:r>
              <a:rPr lang="en-CA" sz="3600" b="1" dirty="0"/>
              <a:t>Flight Number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21</a:t>
            </a:fld>
            <a:endParaRPr lang="en-US"/>
          </a:p>
        </p:txBody>
      </p:sp>
      <p:pic>
        <p:nvPicPr>
          <p:cNvPr id="8194" name="Picture 2">
            <a:extLst>
              <a:ext uri="{FF2B5EF4-FFF2-40B4-BE49-F238E27FC236}">
                <a16:creationId xmlns:a16="http://schemas.microsoft.com/office/drawing/2014/main" id="{6A06C9D3-DCB1-A243-8ACB-D52A91C54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355" y="1596741"/>
            <a:ext cx="5859060" cy="41622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74F722C-671C-6B41-AF3B-AC0E0DEDEBB0}"/>
              </a:ext>
            </a:extLst>
          </p:cNvPr>
          <p:cNvSpPr txBox="1"/>
          <p:nvPr/>
        </p:nvSpPr>
        <p:spPr>
          <a:xfrm>
            <a:off x="7451676" y="2354428"/>
            <a:ext cx="4067033" cy="2646878"/>
          </a:xfrm>
          <a:prstGeom prst="rect">
            <a:avLst/>
          </a:prstGeom>
          <a:noFill/>
        </p:spPr>
        <p:txBody>
          <a:bodyPr wrap="square" rtlCol="0">
            <a:spAutoFit/>
          </a:bodyPr>
          <a:lstStyle/>
          <a:p>
            <a:r>
              <a:rPr lang="en-GB" sz="2000" dirty="0"/>
              <a:t>From the plot, we can deduce that :</a:t>
            </a:r>
          </a:p>
          <a:p>
            <a:endParaRPr lang="en-GB" sz="2000" dirty="0"/>
          </a:p>
          <a:p>
            <a:pPr marL="342900" indent="-342900">
              <a:buFont typeface="Arial" panose="020B0604020202020204" pitchFamily="34" charset="0"/>
              <a:buChar char="•"/>
            </a:pPr>
            <a:r>
              <a:rPr lang="en-GB" dirty="0"/>
              <a:t>Success rate at LEO improved with increased number of flights;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on the other hand, there seems to be no relationship between flight number when in GTO orbit.</a:t>
            </a:r>
          </a:p>
          <a:p>
            <a:endParaRPr lang="en-DE" dirty="0"/>
          </a:p>
        </p:txBody>
      </p:sp>
    </p:spTree>
    <p:extLst>
      <p:ext uri="{BB962C8B-B14F-4D97-AF65-F5344CB8AC3E}">
        <p14:creationId xmlns:p14="http://schemas.microsoft.com/office/powerpoint/2010/main" val="2294167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2824174" y="501650"/>
            <a:ext cx="6543651" cy="694568"/>
          </a:xfrm>
        </p:spPr>
        <p:txBody>
          <a:bodyPr>
            <a:normAutofit/>
          </a:bodyPr>
          <a:lstStyle/>
          <a:p>
            <a:r>
              <a:rPr lang="en-CA" sz="3600" b="1" dirty="0"/>
              <a:t>Payload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22</a:t>
            </a:fld>
            <a:endParaRPr lang="en-US"/>
          </a:p>
        </p:txBody>
      </p:sp>
      <p:pic>
        <p:nvPicPr>
          <p:cNvPr id="10242" name="Picture 2">
            <a:extLst>
              <a:ext uri="{FF2B5EF4-FFF2-40B4-BE49-F238E27FC236}">
                <a16:creationId xmlns:a16="http://schemas.microsoft.com/office/drawing/2014/main" id="{E95E1A72-D7CC-7F47-AFA0-E999394C4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566" y="1565606"/>
            <a:ext cx="6153144" cy="43711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D6EF99E-694F-1541-848A-E1049A92C497}"/>
              </a:ext>
            </a:extLst>
          </p:cNvPr>
          <p:cNvSpPr txBox="1"/>
          <p:nvPr/>
        </p:nvSpPr>
        <p:spPr>
          <a:xfrm>
            <a:off x="7533565" y="2551837"/>
            <a:ext cx="4094328" cy="2308324"/>
          </a:xfrm>
          <a:prstGeom prst="rect">
            <a:avLst/>
          </a:prstGeom>
          <a:noFill/>
        </p:spPr>
        <p:txBody>
          <a:bodyPr wrap="square" rtlCol="0">
            <a:spAutoFit/>
          </a:bodyPr>
          <a:lstStyle/>
          <a:p>
            <a:r>
              <a:rPr lang="en-GB" dirty="0"/>
              <a:t>From the plot, we can observe that :</a:t>
            </a:r>
          </a:p>
          <a:p>
            <a:endParaRPr lang="en-GB" dirty="0"/>
          </a:p>
          <a:p>
            <a:pPr marL="342900" indent="-342900">
              <a:buFont typeface="Arial" panose="020B0604020202020204" pitchFamily="34" charset="0"/>
              <a:buChar char="•"/>
            </a:pPr>
            <a:r>
              <a:rPr lang="en-GB" dirty="0"/>
              <a:t>Lower payloads had Successful outcome at the SSO orbit.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LEO, ISS orbits records more success with increasing payloads</a:t>
            </a:r>
          </a:p>
          <a:p>
            <a:endParaRPr lang="en-DE" dirty="0"/>
          </a:p>
        </p:txBody>
      </p:sp>
    </p:spTree>
    <p:extLst>
      <p:ext uri="{BB962C8B-B14F-4D97-AF65-F5344CB8AC3E}">
        <p14:creationId xmlns:p14="http://schemas.microsoft.com/office/powerpoint/2010/main" val="2664000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2149973" y="381368"/>
            <a:ext cx="7198743" cy="866633"/>
          </a:xfrm>
        </p:spPr>
        <p:txBody>
          <a:bodyPr>
            <a:normAutofit/>
          </a:bodyPr>
          <a:lstStyle/>
          <a:p>
            <a:r>
              <a:rPr lang="en-CA" sz="3600" b="1" dirty="0"/>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23</a:t>
            </a:fld>
            <a:endParaRPr lang="en-US"/>
          </a:p>
        </p:txBody>
      </p:sp>
      <p:pic>
        <p:nvPicPr>
          <p:cNvPr id="4" name="Picture 3">
            <a:extLst>
              <a:ext uri="{FF2B5EF4-FFF2-40B4-BE49-F238E27FC236}">
                <a16:creationId xmlns:a16="http://schemas.microsoft.com/office/drawing/2014/main" id="{1E62F542-E547-4345-A5B5-1190EEE71324}"/>
              </a:ext>
            </a:extLst>
          </p:cNvPr>
          <p:cNvPicPr>
            <a:picLocks noChangeAspect="1"/>
          </p:cNvPicPr>
          <p:nvPr/>
        </p:nvPicPr>
        <p:blipFill>
          <a:blip r:embed="rId2"/>
          <a:stretch>
            <a:fillRect/>
          </a:stretch>
        </p:blipFill>
        <p:spPr>
          <a:xfrm>
            <a:off x="4903204" y="1613522"/>
            <a:ext cx="6449008" cy="4377306"/>
          </a:xfrm>
          <a:prstGeom prst="rect">
            <a:avLst/>
          </a:prstGeom>
        </p:spPr>
      </p:pic>
      <p:sp>
        <p:nvSpPr>
          <p:cNvPr id="9" name="TextBox 8">
            <a:extLst>
              <a:ext uri="{FF2B5EF4-FFF2-40B4-BE49-F238E27FC236}">
                <a16:creationId xmlns:a16="http://schemas.microsoft.com/office/drawing/2014/main" id="{E6363F17-55C2-1049-A42F-74633A655791}"/>
              </a:ext>
            </a:extLst>
          </p:cNvPr>
          <p:cNvSpPr txBox="1"/>
          <p:nvPr/>
        </p:nvSpPr>
        <p:spPr>
          <a:xfrm>
            <a:off x="682388" y="1955515"/>
            <a:ext cx="3998794" cy="3693319"/>
          </a:xfrm>
          <a:prstGeom prst="rect">
            <a:avLst/>
          </a:prstGeom>
          <a:noFill/>
        </p:spPr>
        <p:txBody>
          <a:bodyPr wrap="square" rtlCol="0">
            <a:spAutoFit/>
          </a:bodyPr>
          <a:lstStyle/>
          <a:p>
            <a:r>
              <a:rPr lang="en-CA" dirty="0"/>
              <a:t>This plot shows a </a:t>
            </a:r>
            <a:r>
              <a:rPr lang="en-US" dirty="0"/>
              <a:t>line chart of yearly average success rate</a:t>
            </a:r>
          </a:p>
          <a:p>
            <a:endParaRPr lang="en-US" dirty="0"/>
          </a:p>
          <a:p>
            <a:pPr marL="285750" indent="-285750">
              <a:buFont typeface="Arial" panose="020B0604020202020204" pitchFamily="34" charset="0"/>
              <a:buChar char="•"/>
            </a:pPr>
            <a:r>
              <a:rPr lang="en-US" dirty="0"/>
              <a:t>The success rate was unchanged between 2010 -2013.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period between 2013 – 2017 experienced good success rate</a:t>
            </a:r>
          </a:p>
          <a:p>
            <a:endParaRPr lang="en-US" dirty="0"/>
          </a:p>
          <a:p>
            <a:pPr marL="285750" indent="-285750">
              <a:buFont typeface="Arial" panose="020B0604020202020204" pitchFamily="34" charset="0"/>
              <a:buChar char="•"/>
            </a:pPr>
            <a:r>
              <a:rPr lang="en-US" dirty="0"/>
              <a:t>There was a sharp decline in 2018, but was immediately overturned by an improved 2019-2020 outlook</a:t>
            </a:r>
          </a:p>
          <a:p>
            <a:endParaRPr lang="en-DE"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EDA with SQL</a:t>
            </a:r>
          </a:p>
        </p:txBody>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4"/>
          </p:nvPr>
        </p:nvSpPr>
        <p:spPr/>
        <p:txBody>
          <a:bodyPr/>
          <a:lstStyle/>
          <a:p>
            <a:fld id="{5075537C-CA84-1446-933C-8E9D027F9201}" type="slidenum">
              <a:rPr lang="en-US" smtClean="0"/>
              <a:t>24</a:t>
            </a:fld>
            <a:endParaRPr lang="en-US"/>
          </a:p>
        </p:txBody>
      </p:sp>
      <p:sp>
        <p:nvSpPr>
          <p:cNvPr id="5" name="TextBox 4">
            <a:extLst>
              <a:ext uri="{FF2B5EF4-FFF2-40B4-BE49-F238E27FC236}">
                <a16:creationId xmlns:a16="http://schemas.microsoft.com/office/drawing/2014/main" id="{D523C825-9267-F34F-8898-F38BFF9FC8E0}"/>
              </a:ext>
            </a:extLst>
          </p:cNvPr>
          <p:cNvSpPr txBox="1"/>
          <p:nvPr/>
        </p:nvSpPr>
        <p:spPr>
          <a:xfrm>
            <a:off x="1634227" y="6076245"/>
            <a:ext cx="7214738" cy="307777"/>
          </a:xfrm>
          <a:prstGeom prst="rect">
            <a:avLst/>
          </a:prstGeom>
          <a:noFill/>
        </p:spPr>
        <p:txBody>
          <a:bodyPr wrap="square" rtlCol="0">
            <a:spAutoFit/>
          </a:bodyPr>
          <a:lstStyle/>
          <a:p>
            <a:r>
              <a:rPr lang="en-DE" sz="1400" dirty="0"/>
              <a:t>Here’s a </a:t>
            </a:r>
            <a:r>
              <a:rPr lang="en-GB" sz="1400" dirty="0">
                <a:solidFill>
                  <a:schemeClr val="tx2"/>
                </a:solidFill>
                <a:hlinkClick r:id="rId2">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for the EDA with SQL.</a:t>
            </a:r>
          </a:p>
        </p:txBody>
      </p:sp>
    </p:spTree>
    <p:extLst>
      <p:ext uri="{BB962C8B-B14F-4D97-AF65-F5344CB8AC3E}">
        <p14:creationId xmlns:p14="http://schemas.microsoft.com/office/powerpoint/2010/main" val="3181088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All launch site names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25</a:t>
            </a:fld>
            <a:endParaRPr lang="en-US"/>
          </a:p>
        </p:txBody>
      </p:sp>
      <p:pic>
        <p:nvPicPr>
          <p:cNvPr id="3" name="Picture 2">
            <a:extLst>
              <a:ext uri="{FF2B5EF4-FFF2-40B4-BE49-F238E27FC236}">
                <a16:creationId xmlns:a16="http://schemas.microsoft.com/office/drawing/2014/main" id="{6B3B0935-5D28-2F4D-9A98-ADC97438F77D}"/>
              </a:ext>
            </a:extLst>
          </p:cNvPr>
          <p:cNvPicPr>
            <a:picLocks noChangeAspect="1"/>
          </p:cNvPicPr>
          <p:nvPr/>
        </p:nvPicPr>
        <p:blipFill>
          <a:blip r:embed="rId2"/>
          <a:stretch>
            <a:fillRect/>
          </a:stretch>
        </p:blipFill>
        <p:spPr>
          <a:xfrm>
            <a:off x="658886" y="1924081"/>
            <a:ext cx="5956300" cy="304800"/>
          </a:xfrm>
          <a:prstGeom prst="rect">
            <a:avLst/>
          </a:prstGeom>
        </p:spPr>
      </p:pic>
      <p:pic>
        <p:nvPicPr>
          <p:cNvPr id="6" name="Picture 5">
            <a:extLst>
              <a:ext uri="{FF2B5EF4-FFF2-40B4-BE49-F238E27FC236}">
                <a16:creationId xmlns:a16="http://schemas.microsoft.com/office/drawing/2014/main" id="{ADE75A9D-344F-BA45-9E81-E69886F52A19}"/>
              </a:ext>
            </a:extLst>
          </p:cNvPr>
          <p:cNvPicPr>
            <a:picLocks noChangeAspect="1"/>
          </p:cNvPicPr>
          <p:nvPr/>
        </p:nvPicPr>
        <p:blipFill>
          <a:blip r:embed="rId3"/>
          <a:stretch>
            <a:fillRect/>
          </a:stretch>
        </p:blipFill>
        <p:spPr>
          <a:xfrm>
            <a:off x="1562789" y="3236877"/>
            <a:ext cx="1498600" cy="2425700"/>
          </a:xfrm>
          <a:prstGeom prst="rect">
            <a:avLst/>
          </a:prstGeom>
        </p:spPr>
      </p:pic>
      <p:sp>
        <p:nvSpPr>
          <p:cNvPr id="8" name="TextBox 7">
            <a:extLst>
              <a:ext uri="{FF2B5EF4-FFF2-40B4-BE49-F238E27FC236}">
                <a16:creationId xmlns:a16="http://schemas.microsoft.com/office/drawing/2014/main" id="{1AB61B2C-4E44-414E-B84D-B833F5D001FE}"/>
              </a:ext>
            </a:extLst>
          </p:cNvPr>
          <p:cNvSpPr txBox="1"/>
          <p:nvPr/>
        </p:nvSpPr>
        <p:spPr>
          <a:xfrm>
            <a:off x="658886" y="2590546"/>
            <a:ext cx="5918199" cy="646331"/>
          </a:xfrm>
          <a:prstGeom prst="rect">
            <a:avLst/>
          </a:prstGeom>
          <a:noFill/>
        </p:spPr>
        <p:txBody>
          <a:bodyPr wrap="square" rtlCol="0">
            <a:spAutoFit/>
          </a:bodyPr>
          <a:lstStyle/>
          <a:p>
            <a:pPr marL="285750" indent="-285750">
              <a:buFont typeface="Arial" panose="020B0604020202020204" pitchFamily="34" charset="0"/>
              <a:buChar char="•"/>
            </a:pPr>
            <a:r>
              <a:rPr lang="en-US" dirty="0"/>
              <a:t>Query result with a short explanation here</a:t>
            </a:r>
          </a:p>
          <a:p>
            <a:pPr marL="285750" indent="-285750">
              <a:buFont typeface="Arial" panose="020B0604020202020204" pitchFamily="34" charset="0"/>
              <a:buChar char="•"/>
            </a:pPr>
            <a:endParaRPr lang="en-DE" dirty="0"/>
          </a:p>
        </p:txBody>
      </p:sp>
      <p:sp>
        <p:nvSpPr>
          <p:cNvPr id="9" name="TextBox 8">
            <a:extLst>
              <a:ext uri="{FF2B5EF4-FFF2-40B4-BE49-F238E27FC236}">
                <a16:creationId xmlns:a16="http://schemas.microsoft.com/office/drawing/2014/main" id="{76318FA8-E701-1546-88BF-4930947F6927}"/>
              </a:ext>
            </a:extLst>
          </p:cNvPr>
          <p:cNvSpPr txBox="1"/>
          <p:nvPr/>
        </p:nvSpPr>
        <p:spPr>
          <a:xfrm>
            <a:off x="3617985" y="3960208"/>
            <a:ext cx="4312693" cy="646331"/>
          </a:xfrm>
          <a:prstGeom prst="rect">
            <a:avLst/>
          </a:prstGeom>
          <a:noFill/>
        </p:spPr>
        <p:txBody>
          <a:bodyPr wrap="square" rtlCol="0">
            <a:spAutoFit/>
          </a:bodyPr>
          <a:lstStyle/>
          <a:p>
            <a:r>
              <a:rPr lang="en-DE" dirty="0"/>
              <a:t>The above query return with 5 unique launch sites from the SpaceX Dataset</a:t>
            </a:r>
          </a:p>
        </p:txBody>
      </p:sp>
      <p:sp>
        <p:nvSpPr>
          <p:cNvPr id="12" name="TextBox 11">
            <a:extLst>
              <a:ext uri="{FF2B5EF4-FFF2-40B4-BE49-F238E27FC236}">
                <a16:creationId xmlns:a16="http://schemas.microsoft.com/office/drawing/2014/main" id="{EE9ECD41-7FAD-1A43-9B5E-E11D456EB425}"/>
              </a:ext>
            </a:extLst>
          </p:cNvPr>
          <p:cNvSpPr txBox="1"/>
          <p:nvPr/>
        </p:nvSpPr>
        <p:spPr>
          <a:xfrm>
            <a:off x="658886" y="1521785"/>
            <a:ext cx="6619164" cy="369332"/>
          </a:xfrm>
          <a:prstGeom prst="rect">
            <a:avLst/>
          </a:prstGeom>
          <a:noFill/>
        </p:spPr>
        <p:txBody>
          <a:bodyPr wrap="square" rtlCol="0">
            <a:spAutoFit/>
          </a:bodyPr>
          <a:lstStyle/>
          <a:p>
            <a:r>
              <a:rPr lang="en-US" dirty="0"/>
              <a:t>Find the names of the unique launch sites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Launch site names begin with `CCA`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26</a:t>
            </a:fld>
            <a:endParaRPr lang="en-US"/>
          </a:p>
        </p:txBody>
      </p:sp>
      <p:pic>
        <p:nvPicPr>
          <p:cNvPr id="3" name="Picture 2">
            <a:extLst>
              <a:ext uri="{FF2B5EF4-FFF2-40B4-BE49-F238E27FC236}">
                <a16:creationId xmlns:a16="http://schemas.microsoft.com/office/drawing/2014/main" id="{AB1FF71C-2DD2-B249-B037-571AC05ED8ED}"/>
              </a:ext>
            </a:extLst>
          </p:cNvPr>
          <p:cNvPicPr>
            <a:picLocks noChangeAspect="1"/>
          </p:cNvPicPr>
          <p:nvPr/>
        </p:nvPicPr>
        <p:blipFill>
          <a:blip r:embed="rId2"/>
          <a:stretch>
            <a:fillRect/>
          </a:stretch>
        </p:blipFill>
        <p:spPr>
          <a:xfrm>
            <a:off x="1041400" y="1892128"/>
            <a:ext cx="10109200" cy="965200"/>
          </a:xfrm>
          <a:prstGeom prst="rect">
            <a:avLst/>
          </a:prstGeom>
        </p:spPr>
      </p:pic>
      <p:sp>
        <p:nvSpPr>
          <p:cNvPr id="6" name="TextBox 5">
            <a:extLst>
              <a:ext uri="{FF2B5EF4-FFF2-40B4-BE49-F238E27FC236}">
                <a16:creationId xmlns:a16="http://schemas.microsoft.com/office/drawing/2014/main" id="{000529C2-1404-0745-A5B4-75111D920354}"/>
              </a:ext>
            </a:extLst>
          </p:cNvPr>
          <p:cNvSpPr txBox="1"/>
          <p:nvPr/>
        </p:nvSpPr>
        <p:spPr>
          <a:xfrm>
            <a:off x="838200" y="3299203"/>
            <a:ext cx="75692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Query result with a short explanation here</a:t>
            </a:r>
          </a:p>
        </p:txBody>
      </p:sp>
      <p:pic>
        <p:nvPicPr>
          <p:cNvPr id="7" name="Picture 6">
            <a:extLst>
              <a:ext uri="{FF2B5EF4-FFF2-40B4-BE49-F238E27FC236}">
                <a16:creationId xmlns:a16="http://schemas.microsoft.com/office/drawing/2014/main" id="{845DB281-74D8-DA4D-BA71-779BD876B517}"/>
              </a:ext>
            </a:extLst>
          </p:cNvPr>
          <p:cNvPicPr>
            <a:picLocks noChangeAspect="1"/>
          </p:cNvPicPr>
          <p:nvPr/>
        </p:nvPicPr>
        <p:blipFill>
          <a:blip r:embed="rId3"/>
          <a:stretch>
            <a:fillRect/>
          </a:stretch>
        </p:blipFill>
        <p:spPr>
          <a:xfrm>
            <a:off x="1041400" y="3782490"/>
            <a:ext cx="7950200" cy="2374900"/>
          </a:xfrm>
          <a:prstGeom prst="rect">
            <a:avLst/>
          </a:prstGeom>
        </p:spPr>
      </p:pic>
      <p:sp>
        <p:nvSpPr>
          <p:cNvPr id="10" name="TextBox 9">
            <a:extLst>
              <a:ext uri="{FF2B5EF4-FFF2-40B4-BE49-F238E27FC236}">
                <a16:creationId xmlns:a16="http://schemas.microsoft.com/office/drawing/2014/main" id="{949D81D8-006A-D542-90E9-FA692E275076}"/>
              </a:ext>
            </a:extLst>
          </p:cNvPr>
          <p:cNvSpPr txBox="1"/>
          <p:nvPr/>
        </p:nvSpPr>
        <p:spPr>
          <a:xfrm>
            <a:off x="838200" y="1408841"/>
            <a:ext cx="75692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Querying for the launch sites beginning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Total payload mass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27</a:t>
            </a:fld>
            <a:endParaRPr lang="en-US"/>
          </a:p>
        </p:txBody>
      </p:sp>
      <p:pic>
        <p:nvPicPr>
          <p:cNvPr id="3" name="Picture 2">
            <a:extLst>
              <a:ext uri="{FF2B5EF4-FFF2-40B4-BE49-F238E27FC236}">
                <a16:creationId xmlns:a16="http://schemas.microsoft.com/office/drawing/2014/main" id="{812386CF-066D-4347-9A15-3FA093281DCD}"/>
              </a:ext>
            </a:extLst>
          </p:cNvPr>
          <p:cNvPicPr>
            <a:picLocks noChangeAspect="1"/>
          </p:cNvPicPr>
          <p:nvPr/>
        </p:nvPicPr>
        <p:blipFill>
          <a:blip r:embed="rId2"/>
          <a:stretch>
            <a:fillRect/>
          </a:stretch>
        </p:blipFill>
        <p:spPr>
          <a:xfrm>
            <a:off x="838200" y="1936733"/>
            <a:ext cx="11137900" cy="330200"/>
          </a:xfrm>
          <a:prstGeom prst="rect">
            <a:avLst/>
          </a:prstGeom>
        </p:spPr>
      </p:pic>
      <p:sp>
        <p:nvSpPr>
          <p:cNvPr id="6" name="TextBox 5">
            <a:extLst>
              <a:ext uri="{FF2B5EF4-FFF2-40B4-BE49-F238E27FC236}">
                <a16:creationId xmlns:a16="http://schemas.microsoft.com/office/drawing/2014/main" id="{15A12FE8-97DC-A44B-8E9C-6E6A5981C146}"/>
              </a:ext>
            </a:extLst>
          </p:cNvPr>
          <p:cNvSpPr txBox="1"/>
          <p:nvPr/>
        </p:nvSpPr>
        <p:spPr>
          <a:xfrm>
            <a:off x="682388" y="2738666"/>
            <a:ext cx="803853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Present your query result with a short explanation here</a:t>
            </a:r>
          </a:p>
        </p:txBody>
      </p:sp>
      <p:pic>
        <p:nvPicPr>
          <p:cNvPr id="7" name="Picture 6">
            <a:extLst>
              <a:ext uri="{FF2B5EF4-FFF2-40B4-BE49-F238E27FC236}">
                <a16:creationId xmlns:a16="http://schemas.microsoft.com/office/drawing/2014/main" id="{28F17600-7A89-A549-A9AC-BFDA08335E47}"/>
              </a:ext>
            </a:extLst>
          </p:cNvPr>
          <p:cNvPicPr>
            <a:picLocks noChangeAspect="1"/>
          </p:cNvPicPr>
          <p:nvPr/>
        </p:nvPicPr>
        <p:blipFill>
          <a:blip r:embed="rId3"/>
          <a:stretch>
            <a:fillRect/>
          </a:stretch>
        </p:blipFill>
        <p:spPr>
          <a:xfrm>
            <a:off x="838200" y="3247927"/>
            <a:ext cx="4266442" cy="2846799"/>
          </a:xfrm>
          <a:prstGeom prst="rect">
            <a:avLst/>
          </a:prstGeom>
        </p:spPr>
      </p:pic>
      <p:sp>
        <p:nvSpPr>
          <p:cNvPr id="8" name="TextBox 7">
            <a:extLst>
              <a:ext uri="{FF2B5EF4-FFF2-40B4-BE49-F238E27FC236}">
                <a16:creationId xmlns:a16="http://schemas.microsoft.com/office/drawing/2014/main" id="{D9000E2E-1E15-4046-9933-A3222C1292B4}"/>
              </a:ext>
            </a:extLst>
          </p:cNvPr>
          <p:cNvSpPr txBox="1"/>
          <p:nvPr/>
        </p:nvSpPr>
        <p:spPr>
          <a:xfrm>
            <a:off x="4885899" y="3808844"/>
            <a:ext cx="4599295" cy="1200329"/>
          </a:xfrm>
          <a:prstGeom prst="rect">
            <a:avLst/>
          </a:prstGeom>
          <a:noFill/>
        </p:spPr>
        <p:txBody>
          <a:bodyPr wrap="square" rtlCol="0">
            <a:spAutoFit/>
          </a:bodyPr>
          <a:lstStyle/>
          <a:p>
            <a:r>
              <a:rPr lang="en-GB" dirty="0"/>
              <a:t>The above query displays the total payload mass carried by boosters launched by NASA (CRS)</a:t>
            </a:r>
          </a:p>
          <a:p>
            <a:endParaRPr lang="en-DE" dirty="0"/>
          </a:p>
        </p:txBody>
      </p:sp>
      <p:sp>
        <p:nvSpPr>
          <p:cNvPr id="11" name="TextBox 10">
            <a:extLst>
              <a:ext uri="{FF2B5EF4-FFF2-40B4-BE49-F238E27FC236}">
                <a16:creationId xmlns:a16="http://schemas.microsoft.com/office/drawing/2014/main" id="{255C79F3-7D52-BF45-91AA-56C30D70B802}"/>
              </a:ext>
            </a:extLst>
          </p:cNvPr>
          <p:cNvSpPr txBox="1"/>
          <p:nvPr/>
        </p:nvSpPr>
        <p:spPr>
          <a:xfrm>
            <a:off x="682388" y="1425868"/>
            <a:ext cx="730951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Calculate the total payload carried by boosters from NASA</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28</a:t>
            </a:fld>
            <a:endParaRPr lang="en-US"/>
          </a:p>
        </p:txBody>
      </p:sp>
      <p:pic>
        <p:nvPicPr>
          <p:cNvPr id="3" name="Picture 2">
            <a:extLst>
              <a:ext uri="{FF2B5EF4-FFF2-40B4-BE49-F238E27FC236}">
                <a16:creationId xmlns:a16="http://schemas.microsoft.com/office/drawing/2014/main" id="{C05851C1-34D1-8049-9EB9-06EB549912A2}"/>
              </a:ext>
            </a:extLst>
          </p:cNvPr>
          <p:cNvPicPr>
            <a:picLocks noChangeAspect="1"/>
          </p:cNvPicPr>
          <p:nvPr/>
        </p:nvPicPr>
        <p:blipFill>
          <a:blip r:embed="rId2"/>
          <a:stretch>
            <a:fillRect/>
          </a:stretch>
        </p:blipFill>
        <p:spPr>
          <a:xfrm>
            <a:off x="533969" y="2068888"/>
            <a:ext cx="11506200" cy="330200"/>
          </a:xfrm>
          <a:prstGeom prst="rect">
            <a:avLst/>
          </a:prstGeom>
        </p:spPr>
      </p:pic>
      <p:sp>
        <p:nvSpPr>
          <p:cNvPr id="6" name="TextBox 5">
            <a:extLst>
              <a:ext uri="{FF2B5EF4-FFF2-40B4-BE49-F238E27FC236}">
                <a16:creationId xmlns:a16="http://schemas.microsoft.com/office/drawing/2014/main" id="{F16048E2-C738-5F4B-AC8A-338D264C19A2}"/>
              </a:ext>
            </a:extLst>
          </p:cNvPr>
          <p:cNvSpPr txBox="1"/>
          <p:nvPr/>
        </p:nvSpPr>
        <p:spPr>
          <a:xfrm>
            <a:off x="838200" y="2975212"/>
            <a:ext cx="6408761" cy="646331"/>
          </a:xfrm>
          <a:prstGeom prst="rect">
            <a:avLst/>
          </a:prstGeom>
          <a:noFill/>
        </p:spPr>
        <p:txBody>
          <a:bodyPr wrap="square" rtlCol="0">
            <a:spAutoFit/>
          </a:bodyPr>
          <a:lstStyle/>
          <a:p>
            <a:pPr marL="285750" indent="-285750">
              <a:buFont typeface="Arial" panose="020B0604020202020204" pitchFamily="34" charset="0"/>
              <a:buChar char="•"/>
            </a:pPr>
            <a:r>
              <a:rPr lang="en-US" dirty="0"/>
              <a:t>Present your query result with a short explanation here</a:t>
            </a:r>
          </a:p>
          <a:p>
            <a:endParaRPr lang="en-DE" dirty="0"/>
          </a:p>
        </p:txBody>
      </p:sp>
      <p:pic>
        <p:nvPicPr>
          <p:cNvPr id="7" name="Picture 6">
            <a:extLst>
              <a:ext uri="{FF2B5EF4-FFF2-40B4-BE49-F238E27FC236}">
                <a16:creationId xmlns:a16="http://schemas.microsoft.com/office/drawing/2014/main" id="{6BFBB1AA-63A8-CD41-919E-D73E43CBDB42}"/>
              </a:ext>
            </a:extLst>
          </p:cNvPr>
          <p:cNvPicPr>
            <a:picLocks noChangeAspect="1"/>
          </p:cNvPicPr>
          <p:nvPr/>
        </p:nvPicPr>
        <p:blipFill>
          <a:blip r:embed="rId3"/>
          <a:stretch>
            <a:fillRect/>
          </a:stretch>
        </p:blipFill>
        <p:spPr>
          <a:xfrm>
            <a:off x="1266588" y="3549967"/>
            <a:ext cx="1879600" cy="977900"/>
          </a:xfrm>
          <a:prstGeom prst="rect">
            <a:avLst/>
          </a:prstGeom>
        </p:spPr>
      </p:pic>
      <p:sp>
        <p:nvSpPr>
          <p:cNvPr id="8" name="TextBox 7">
            <a:extLst>
              <a:ext uri="{FF2B5EF4-FFF2-40B4-BE49-F238E27FC236}">
                <a16:creationId xmlns:a16="http://schemas.microsoft.com/office/drawing/2014/main" id="{496596D3-8D9E-C441-93AD-93A40CFFD7BA}"/>
              </a:ext>
            </a:extLst>
          </p:cNvPr>
          <p:cNvSpPr txBox="1"/>
          <p:nvPr/>
        </p:nvSpPr>
        <p:spPr>
          <a:xfrm>
            <a:off x="4042580" y="3753244"/>
            <a:ext cx="6780095" cy="923330"/>
          </a:xfrm>
          <a:prstGeom prst="rect">
            <a:avLst/>
          </a:prstGeom>
          <a:noFill/>
        </p:spPr>
        <p:txBody>
          <a:bodyPr wrap="square" rtlCol="0">
            <a:spAutoFit/>
          </a:bodyPr>
          <a:lstStyle/>
          <a:p>
            <a:r>
              <a:rPr lang="en-GB" dirty="0"/>
              <a:t>The above query displays average payload mass carried by booster version F9 v1.1, with an output of </a:t>
            </a:r>
            <a:r>
              <a:rPr lang="en-GB" u="sng" dirty="0"/>
              <a:t>2928,4kg</a:t>
            </a:r>
          </a:p>
          <a:p>
            <a:endParaRPr lang="en-DE" dirty="0"/>
          </a:p>
        </p:txBody>
      </p:sp>
      <p:sp>
        <p:nvSpPr>
          <p:cNvPr id="11" name="TextBox 10">
            <a:extLst>
              <a:ext uri="{FF2B5EF4-FFF2-40B4-BE49-F238E27FC236}">
                <a16:creationId xmlns:a16="http://schemas.microsoft.com/office/drawing/2014/main" id="{C897AA89-D997-A147-94BD-7164844AFB1A}"/>
              </a:ext>
            </a:extLst>
          </p:cNvPr>
          <p:cNvSpPr txBox="1"/>
          <p:nvPr/>
        </p:nvSpPr>
        <p:spPr>
          <a:xfrm>
            <a:off x="838200" y="1581326"/>
            <a:ext cx="83058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Calculate the average payload mass carried by booster version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29</a:t>
            </a:fld>
            <a:endParaRPr lang="en-US"/>
          </a:p>
        </p:txBody>
      </p:sp>
      <p:sp>
        <p:nvSpPr>
          <p:cNvPr id="3" name="TextBox 2">
            <a:extLst>
              <a:ext uri="{FF2B5EF4-FFF2-40B4-BE49-F238E27FC236}">
                <a16:creationId xmlns:a16="http://schemas.microsoft.com/office/drawing/2014/main" id="{4C147FF7-D61F-6C47-AC0A-A255F91376D1}"/>
              </a:ext>
            </a:extLst>
          </p:cNvPr>
          <p:cNvSpPr txBox="1"/>
          <p:nvPr/>
        </p:nvSpPr>
        <p:spPr>
          <a:xfrm>
            <a:off x="838200" y="1569493"/>
            <a:ext cx="7772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Find the date when the first successful landing outcome in ground pad</a:t>
            </a:r>
          </a:p>
        </p:txBody>
      </p:sp>
      <p:sp>
        <p:nvSpPr>
          <p:cNvPr id="6" name="TextBox 5">
            <a:extLst>
              <a:ext uri="{FF2B5EF4-FFF2-40B4-BE49-F238E27FC236}">
                <a16:creationId xmlns:a16="http://schemas.microsoft.com/office/drawing/2014/main" id="{493D8F2F-FC8E-2245-916C-AD2E9D71211E}"/>
              </a:ext>
            </a:extLst>
          </p:cNvPr>
          <p:cNvSpPr txBox="1"/>
          <p:nvPr/>
        </p:nvSpPr>
        <p:spPr>
          <a:xfrm>
            <a:off x="838200" y="2877904"/>
            <a:ext cx="7942997" cy="646331"/>
          </a:xfrm>
          <a:prstGeom prst="rect">
            <a:avLst/>
          </a:prstGeom>
          <a:noFill/>
        </p:spPr>
        <p:txBody>
          <a:bodyPr wrap="square" rtlCol="0">
            <a:spAutoFit/>
          </a:bodyPr>
          <a:lstStyle/>
          <a:p>
            <a:pPr marL="285750" indent="-285750">
              <a:buFont typeface="Arial" panose="020B0604020202020204" pitchFamily="34" charset="0"/>
              <a:buChar char="•"/>
            </a:pPr>
            <a:r>
              <a:rPr lang="en-US" dirty="0"/>
              <a:t>Present your query result with a short explanation here</a:t>
            </a:r>
          </a:p>
          <a:p>
            <a:endParaRPr lang="en-DE" dirty="0"/>
          </a:p>
        </p:txBody>
      </p:sp>
      <p:pic>
        <p:nvPicPr>
          <p:cNvPr id="9" name="Picture 8">
            <a:extLst>
              <a:ext uri="{FF2B5EF4-FFF2-40B4-BE49-F238E27FC236}">
                <a16:creationId xmlns:a16="http://schemas.microsoft.com/office/drawing/2014/main" id="{9E7957AB-8780-B441-8E8F-F50BDD1698DC}"/>
              </a:ext>
            </a:extLst>
          </p:cNvPr>
          <p:cNvPicPr>
            <a:picLocks noChangeAspect="1"/>
          </p:cNvPicPr>
          <p:nvPr/>
        </p:nvPicPr>
        <p:blipFill>
          <a:blip r:embed="rId2"/>
          <a:stretch>
            <a:fillRect/>
          </a:stretch>
        </p:blipFill>
        <p:spPr>
          <a:xfrm>
            <a:off x="838200" y="2136860"/>
            <a:ext cx="9976514" cy="373993"/>
          </a:xfrm>
          <a:prstGeom prst="rect">
            <a:avLst/>
          </a:prstGeom>
        </p:spPr>
      </p:pic>
      <p:pic>
        <p:nvPicPr>
          <p:cNvPr id="10" name="Picture 9">
            <a:extLst>
              <a:ext uri="{FF2B5EF4-FFF2-40B4-BE49-F238E27FC236}">
                <a16:creationId xmlns:a16="http://schemas.microsoft.com/office/drawing/2014/main" id="{4D7C84F6-266A-524D-9485-FC04691503D1}"/>
              </a:ext>
            </a:extLst>
          </p:cNvPr>
          <p:cNvPicPr>
            <a:picLocks noChangeAspect="1"/>
          </p:cNvPicPr>
          <p:nvPr/>
        </p:nvPicPr>
        <p:blipFill>
          <a:blip r:embed="rId3"/>
          <a:stretch>
            <a:fillRect/>
          </a:stretch>
        </p:blipFill>
        <p:spPr>
          <a:xfrm>
            <a:off x="1214177" y="3524235"/>
            <a:ext cx="2120900" cy="901700"/>
          </a:xfrm>
          <a:prstGeom prst="rect">
            <a:avLst/>
          </a:prstGeom>
        </p:spPr>
      </p:pic>
      <p:sp>
        <p:nvSpPr>
          <p:cNvPr id="11" name="TextBox 10">
            <a:extLst>
              <a:ext uri="{FF2B5EF4-FFF2-40B4-BE49-F238E27FC236}">
                <a16:creationId xmlns:a16="http://schemas.microsoft.com/office/drawing/2014/main" id="{E477AF80-D423-7346-9A28-561F4E47BB39}"/>
              </a:ext>
            </a:extLst>
          </p:cNvPr>
          <p:cNvSpPr txBox="1"/>
          <p:nvPr/>
        </p:nvSpPr>
        <p:spPr>
          <a:xfrm>
            <a:off x="3483022" y="3779604"/>
            <a:ext cx="6780095" cy="646331"/>
          </a:xfrm>
          <a:prstGeom prst="rect">
            <a:avLst/>
          </a:prstGeom>
          <a:noFill/>
        </p:spPr>
        <p:txBody>
          <a:bodyPr wrap="square" rtlCol="0">
            <a:spAutoFit/>
          </a:bodyPr>
          <a:lstStyle/>
          <a:p>
            <a:r>
              <a:rPr lang="en-GB" dirty="0"/>
              <a:t>The above query the date when the first successful landing outcome in ground pad was achieved. (12-22-2015)</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Executive Summary</a:t>
            </a:r>
          </a:p>
        </p:txBody>
      </p:sp>
      <p:pic>
        <p:nvPicPr>
          <p:cNvPr id="6" name="Picture 5">
            <a:extLst>
              <a:ext uri="{FF2B5EF4-FFF2-40B4-BE49-F238E27FC236}">
                <a16:creationId xmlns:a16="http://schemas.microsoft.com/office/drawing/2014/main" id="{E4BF18C2-9175-0F42-907F-F0BF5659D2DB}"/>
              </a:ext>
            </a:extLst>
          </p:cNvPr>
          <p:cNvPicPr>
            <a:picLocks noChangeAspect="1"/>
          </p:cNvPicPr>
          <p:nvPr/>
        </p:nvPicPr>
        <p:blipFill>
          <a:blip r:embed="rId3">
            <a:duotone>
              <a:schemeClr val="accent1">
                <a:shade val="45000"/>
                <a:satMod val="135000"/>
              </a:schemeClr>
              <a:prstClr val="white"/>
            </a:duotone>
          </a:blip>
          <a:stretch>
            <a:fillRect/>
          </a:stretch>
        </p:blipFill>
        <p:spPr>
          <a:xfrm>
            <a:off x="618698" y="1840193"/>
            <a:ext cx="2812765" cy="2812765"/>
          </a:xfrm>
          <a:prstGeom prst="rect">
            <a:avLst/>
          </a:prstGeom>
        </p:spPr>
      </p:pic>
      <p:sp>
        <p:nvSpPr>
          <p:cNvPr id="4" name="Slide Number Placeholder 3">
            <a:extLst>
              <a:ext uri="{FF2B5EF4-FFF2-40B4-BE49-F238E27FC236}">
                <a16:creationId xmlns:a16="http://schemas.microsoft.com/office/drawing/2014/main" id="{8D4F58D4-A60E-214E-8C16-CD93F57F9918}"/>
              </a:ext>
            </a:extLst>
          </p:cNvPr>
          <p:cNvSpPr>
            <a:spLocks noGrp="1"/>
          </p:cNvSpPr>
          <p:nvPr>
            <p:ph type="sldNum" sz="quarter" idx="4"/>
          </p:nvPr>
        </p:nvSpPr>
        <p:spPr/>
        <p:txBody>
          <a:bodyPr/>
          <a:lstStyle/>
          <a:p>
            <a:fld id="{5075537C-CA84-1446-933C-8E9D027F9201}" type="slidenum">
              <a:rPr lang="en-US" smtClean="0"/>
              <a:t>3</a:t>
            </a:fld>
            <a:endParaRPr lang="en-US"/>
          </a:p>
        </p:txBody>
      </p:sp>
      <p:sp>
        <p:nvSpPr>
          <p:cNvPr id="3" name="TextBox 2">
            <a:extLst>
              <a:ext uri="{FF2B5EF4-FFF2-40B4-BE49-F238E27FC236}">
                <a16:creationId xmlns:a16="http://schemas.microsoft.com/office/drawing/2014/main" id="{2196F154-D306-1F43-BED6-2383EF895B7A}"/>
              </a:ext>
            </a:extLst>
          </p:cNvPr>
          <p:cNvSpPr txBox="1"/>
          <p:nvPr/>
        </p:nvSpPr>
        <p:spPr>
          <a:xfrm>
            <a:off x="3738349" y="1462879"/>
            <a:ext cx="7615451" cy="2893100"/>
          </a:xfrm>
          <a:prstGeom prst="rect">
            <a:avLst/>
          </a:prstGeom>
          <a:noFill/>
        </p:spPr>
        <p:txBody>
          <a:bodyPr wrap="square" rtlCol="0">
            <a:spAutoFit/>
          </a:bodyPr>
          <a:lstStyle/>
          <a:p>
            <a:pPr algn="ctr"/>
            <a:r>
              <a:rPr lang="en-US" sz="2400" u="sng" dirty="0"/>
              <a:t>Summary of methodologies:</a:t>
            </a:r>
          </a:p>
          <a:p>
            <a:pPr algn="ctr"/>
            <a:endParaRPr lang="en-US" sz="1400" dirty="0"/>
          </a:p>
          <a:p>
            <a:pPr algn="just"/>
            <a:r>
              <a:rPr lang="en-GB" dirty="0"/>
              <a:t>SpaceX’s Falcon9 rocket launch trip is advertised as 62 million dollars on their website, this is at 3x lesser than there contemporaries. The low pricing from SpaceX is because they can reuse the first stage components, which is often dependent on a successful falcon9 rocket landing.</a:t>
            </a:r>
          </a:p>
          <a:p>
            <a:pPr algn="just"/>
            <a:endParaRPr lang="en-GB" dirty="0"/>
          </a:p>
          <a:p>
            <a:pPr algn="just"/>
            <a:r>
              <a:rPr lang="en-GB" dirty="0"/>
              <a:t>In this report, I collected, processed, and analysed historic Falcon9 rocket launches, then predicted using Machine Learning approach, the possible outcome in the rocket launch.  </a:t>
            </a:r>
            <a:endParaRPr lang="en-US" dirty="0"/>
          </a:p>
        </p:txBody>
      </p:sp>
      <p:sp>
        <p:nvSpPr>
          <p:cNvPr id="7" name="TextBox 6">
            <a:extLst>
              <a:ext uri="{FF2B5EF4-FFF2-40B4-BE49-F238E27FC236}">
                <a16:creationId xmlns:a16="http://schemas.microsoft.com/office/drawing/2014/main" id="{6B3F9247-2DAE-C14F-B272-DF6F71A11B0B}"/>
              </a:ext>
            </a:extLst>
          </p:cNvPr>
          <p:cNvSpPr txBox="1"/>
          <p:nvPr/>
        </p:nvSpPr>
        <p:spPr>
          <a:xfrm>
            <a:off x="698310" y="4505484"/>
            <a:ext cx="10795379" cy="1938992"/>
          </a:xfrm>
          <a:prstGeom prst="rect">
            <a:avLst/>
          </a:prstGeom>
          <a:noFill/>
        </p:spPr>
        <p:txBody>
          <a:bodyPr wrap="square" rtlCol="0">
            <a:spAutoFit/>
          </a:bodyPr>
          <a:lstStyle/>
          <a:p>
            <a:pPr algn="ctr"/>
            <a:r>
              <a:rPr lang="en-US" u="sng" dirty="0"/>
              <a:t>Summary of all results:</a:t>
            </a:r>
          </a:p>
          <a:p>
            <a:pPr algn="ctr"/>
            <a:endParaRPr lang="en-US" sz="1200" dirty="0"/>
          </a:p>
          <a:p>
            <a:pPr marL="285750" indent="-285750">
              <a:buFont typeface="Wingdings" pitchFamily="2" charset="2"/>
              <a:buChar char="Ø"/>
            </a:pPr>
            <a:r>
              <a:rPr lang="en-GB" dirty="0"/>
              <a:t>A successful rocket launch is depended on many factors such as payload mass, orbit type, launch sites, etc.</a:t>
            </a:r>
          </a:p>
          <a:p>
            <a:endParaRPr lang="en-GB" sz="1400" dirty="0"/>
          </a:p>
          <a:p>
            <a:pPr marL="285750" indent="-285750">
              <a:buFont typeface="Wingdings" pitchFamily="2" charset="2"/>
              <a:buChar char="Ø"/>
            </a:pPr>
            <a:r>
              <a:rPr lang="en-GB" dirty="0"/>
              <a:t>Advancement in the technology is aiding improved research, thus contributing to closing the knowledge gap, thereby improving the success rate year on year.</a:t>
            </a:r>
          </a:p>
          <a:p>
            <a:endParaRPr lang="en-DE" dirty="0"/>
          </a:p>
        </p:txBody>
      </p:sp>
    </p:spTree>
    <p:extLst>
      <p:ext uri="{BB962C8B-B14F-4D97-AF65-F5344CB8AC3E}">
        <p14:creationId xmlns:p14="http://schemas.microsoft.com/office/powerpoint/2010/main" val="1783572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normAutofit/>
          </a:bodyPr>
          <a:lstStyle/>
          <a:p>
            <a:r>
              <a:rPr lang="en-CA" b="1" dirty="0"/>
              <a:t>Successful drone ship landing with payload between 4000 and 6000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30</a:t>
            </a:fld>
            <a:endParaRPr lang="en-US"/>
          </a:p>
        </p:txBody>
      </p:sp>
      <p:pic>
        <p:nvPicPr>
          <p:cNvPr id="3" name="Picture 2">
            <a:extLst>
              <a:ext uri="{FF2B5EF4-FFF2-40B4-BE49-F238E27FC236}">
                <a16:creationId xmlns:a16="http://schemas.microsoft.com/office/drawing/2014/main" id="{44989001-0702-D84D-92D6-735A0485AE3D}"/>
              </a:ext>
            </a:extLst>
          </p:cNvPr>
          <p:cNvPicPr>
            <a:picLocks noChangeAspect="1"/>
          </p:cNvPicPr>
          <p:nvPr/>
        </p:nvPicPr>
        <p:blipFill>
          <a:blip r:embed="rId2"/>
          <a:stretch>
            <a:fillRect/>
          </a:stretch>
        </p:blipFill>
        <p:spPr>
          <a:xfrm>
            <a:off x="961409" y="2052348"/>
            <a:ext cx="10748369" cy="865335"/>
          </a:xfrm>
          <a:prstGeom prst="rect">
            <a:avLst/>
          </a:prstGeom>
        </p:spPr>
      </p:pic>
      <p:sp>
        <p:nvSpPr>
          <p:cNvPr id="6" name="TextBox 5">
            <a:extLst>
              <a:ext uri="{FF2B5EF4-FFF2-40B4-BE49-F238E27FC236}">
                <a16:creationId xmlns:a16="http://schemas.microsoft.com/office/drawing/2014/main" id="{B7E7F216-7C99-2C42-80E6-ADB4D174A018}"/>
              </a:ext>
            </a:extLst>
          </p:cNvPr>
          <p:cNvSpPr txBox="1"/>
          <p:nvPr/>
        </p:nvSpPr>
        <p:spPr>
          <a:xfrm>
            <a:off x="838200" y="1406017"/>
            <a:ext cx="9179257" cy="646331"/>
          </a:xfrm>
          <a:prstGeom prst="rect">
            <a:avLst/>
          </a:prstGeom>
          <a:noFill/>
        </p:spPr>
        <p:txBody>
          <a:bodyPr wrap="square" rtlCol="0">
            <a:spAutoFit/>
          </a:bodyPr>
          <a:lstStyle/>
          <a:p>
            <a:pPr marL="285750" indent="-285750">
              <a:buFont typeface="Arial" panose="020B0604020202020204" pitchFamily="34" charset="0"/>
              <a:buChar char="•"/>
            </a:pPr>
            <a:r>
              <a:rPr lang="en-US" dirty="0"/>
              <a:t>List the names of boosters which have success in drone ship and have payload mass greater than 4000 but less than 6000</a:t>
            </a:r>
          </a:p>
        </p:txBody>
      </p:sp>
      <p:sp>
        <p:nvSpPr>
          <p:cNvPr id="7" name="TextBox 6">
            <a:extLst>
              <a:ext uri="{FF2B5EF4-FFF2-40B4-BE49-F238E27FC236}">
                <a16:creationId xmlns:a16="http://schemas.microsoft.com/office/drawing/2014/main" id="{4336F30A-7622-594D-A11F-F6059D942D50}"/>
              </a:ext>
            </a:extLst>
          </p:cNvPr>
          <p:cNvSpPr txBox="1"/>
          <p:nvPr/>
        </p:nvSpPr>
        <p:spPr>
          <a:xfrm>
            <a:off x="838200" y="3244334"/>
            <a:ext cx="7246961" cy="369332"/>
          </a:xfrm>
          <a:prstGeom prst="rect">
            <a:avLst/>
          </a:prstGeom>
          <a:noFill/>
        </p:spPr>
        <p:txBody>
          <a:bodyPr wrap="square" rtlCol="0">
            <a:spAutoFit/>
          </a:bodyPr>
          <a:lstStyle/>
          <a:p>
            <a:pPr marL="285750" indent="-285750">
              <a:buFont typeface="Arial" panose="020B0604020202020204" pitchFamily="34" charset="0"/>
              <a:buChar char="•"/>
            </a:pPr>
            <a:r>
              <a:rPr lang="en-US" dirty="0"/>
              <a:t>Present your query result with a short explanation here</a:t>
            </a:r>
          </a:p>
        </p:txBody>
      </p:sp>
      <p:pic>
        <p:nvPicPr>
          <p:cNvPr id="10" name="Picture 9">
            <a:extLst>
              <a:ext uri="{FF2B5EF4-FFF2-40B4-BE49-F238E27FC236}">
                <a16:creationId xmlns:a16="http://schemas.microsoft.com/office/drawing/2014/main" id="{2CEF0997-A7E4-D14E-B8F1-29F36E18395C}"/>
              </a:ext>
            </a:extLst>
          </p:cNvPr>
          <p:cNvPicPr>
            <a:picLocks noChangeAspect="1"/>
          </p:cNvPicPr>
          <p:nvPr/>
        </p:nvPicPr>
        <p:blipFill>
          <a:blip r:embed="rId3"/>
          <a:stretch>
            <a:fillRect/>
          </a:stretch>
        </p:blipFill>
        <p:spPr>
          <a:xfrm>
            <a:off x="838200" y="3800983"/>
            <a:ext cx="6997700" cy="1651000"/>
          </a:xfrm>
          <a:prstGeom prst="rect">
            <a:avLst/>
          </a:prstGeom>
        </p:spPr>
      </p:pic>
      <p:sp>
        <p:nvSpPr>
          <p:cNvPr id="11" name="TextBox 10">
            <a:extLst>
              <a:ext uri="{FF2B5EF4-FFF2-40B4-BE49-F238E27FC236}">
                <a16:creationId xmlns:a16="http://schemas.microsoft.com/office/drawing/2014/main" id="{BCE8D046-BA81-FE42-9B2F-0B0FCFDA75EC}"/>
              </a:ext>
            </a:extLst>
          </p:cNvPr>
          <p:cNvSpPr txBox="1"/>
          <p:nvPr/>
        </p:nvSpPr>
        <p:spPr>
          <a:xfrm>
            <a:off x="8085161" y="4343987"/>
            <a:ext cx="3384645" cy="923330"/>
          </a:xfrm>
          <a:prstGeom prst="rect">
            <a:avLst/>
          </a:prstGeom>
          <a:noFill/>
        </p:spPr>
        <p:txBody>
          <a:bodyPr wrap="square" rtlCol="0">
            <a:spAutoFit/>
          </a:bodyPr>
          <a:lstStyle/>
          <a:p>
            <a:r>
              <a:rPr lang="en-GB" dirty="0"/>
              <a:t>T</a:t>
            </a:r>
            <a:r>
              <a:rPr lang="en-DE" dirty="0"/>
              <a:t>he output of the above query shows that there are 3 booster versions within this category.</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31</a:t>
            </a:fld>
            <a:endParaRPr lang="en-US"/>
          </a:p>
        </p:txBody>
      </p:sp>
      <p:sp>
        <p:nvSpPr>
          <p:cNvPr id="3" name="TextBox 2">
            <a:extLst>
              <a:ext uri="{FF2B5EF4-FFF2-40B4-BE49-F238E27FC236}">
                <a16:creationId xmlns:a16="http://schemas.microsoft.com/office/drawing/2014/main" id="{491F881C-F78E-2549-9C77-CF525147AEE4}"/>
              </a:ext>
            </a:extLst>
          </p:cNvPr>
          <p:cNvSpPr txBox="1"/>
          <p:nvPr/>
        </p:nvSpPr>
        <p:spPr>
          <a:xfrm>
            <a:off x="838200" y="1535675"/>
            <a:ext cx="8510516" cy="369332"/>
          </a:xfrm>
          <a:prstGeom prst="rect">
            <a:avLst/>
          </a:prstGeom>
          <a:noFill/>
        </p:spPr>
        <p:txBody>
          <a:bodyPr wrap="square" rtlCol="0">
            <a:spAutoFit/>
          </a:bodyPr>
          <a:lstStyle/>
          <a:p>
            <a:pPr marL="285750" indent="-285750">
              <a:buFont typeface="Arial" panose="020B0604020202020204" pitchFamily="34" charset="0"/>
              <a:buChar char="•"/>
            </a:pPr>
            <a:r>
              <a:rPr lang="en-US" dirty="0"/>
              <a:t>Calculate the total number of successful and failure mission outcomes</a:t>
            </a:r>
          </a:p>
        </p:txBody>
      </p:sp>
      <p:sp>
        <p:nvSpPr>
          <p:cNvPr id="6" name="TextBox 5">
            <a:extLst>
              <a:ext uri="{FF2B5EF4-FFF2-40B4-BE49-F238E27FC236}">
                <a16:creationId xmlns:a16="http://schemas.microsoft.com/office/drawing/2014/main" id="{6C0050DC-730A-424C-9D3B-26B4840E9AE2}"/>
              </a:ext>
            </a:extLst>
          </p:cNvPr>
          <p:cNvSpPr txBox="1"/>
          <p:nvPr/>
        </p:nvSpPr>
        <p:spPr>
          <a:xfrm>
            <a:off x="838200" y="2782584"/>
            <a:ext cx="797029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Present your query result with a short explanation here</a:t>
            </a:r>
          </a:p>
        </p:txBody>
      </p:sp>
      <p:pic>
        <p:nvPicPr>
          <p:cNvPr id="9" name="Picture 8">
            <a:extLst>
              <a:ext uri="{FF2B5EF4-FFF2-40B4-BE49-F238E27FC236}">
                <a16:creationId xmlns:a16="http://schemas.microsoft.com/office/drawing/2014/main" id="{288F0886-7772-E34B-9839-E38337A1CDB5}"/>
              </a:ext>
            </a:extLst>
          </p:cNvPr>
          <p:cNvPicPr>
            <a:picLocks noChangeAspect="1"/>
          </p:cNvPicPr>
          <p:nvPr/>
        </p:nvPicPr>
        <p:blipFill>
          <a:blip r:embed="rId2"/>
          <a:stretch>
            <a:fillRect/>
          </a:stretch>
        </p:blipFill>
        <p:spPr>
          <a:xfrm>
            <a:off x="518615" y="2023437"/>
            <a:ext cx="11353800" cy="326393"/>
          </a:xfrm>
          <a:prstGeom prst="rect">
            <a:avLst/>
          </a:prstGeom>
        </p:spPr>
      </p:pic>
      <p:pic>
        <p:nvPicPr>
          <p:cNvPr id="10" name="Picture 9">
            <a:extLst>
              <a:ext uri="{FF2B5EF4-FFF2-40B4-BE49-F238E27FC236}">
                <a16:creationId xmlns:a16="http://schemas.microsoft.com/office/drawing/2014/main" id="{FA289933-5F2F-8E4A-A3E4-19AE5D1AE390}"/>
              </a:ext>
            </a:extLst>
          </p:cNvPr>
          <p:cNvPicPr>
            <a:picLocks noChangeAspect="1"/>
          </p:cNvPicPr>
          <p:nvPr/>
        </p:nvPicPr>
        <p:blipFill>
          <a:blip r:embed="rId3"/>
          <a:stretch>
            <a:fillRect/>
          </a:stretch>
        </p:blipFill>
        <p:spPr>
          <a:xfrm>
            <a:off x="1575179" y="3401583"/>
            <a:ext cx="2019300" cy="901700"/>
          </a:xfrm>
          <a:prstGeom prst="rect">
            <a:avLst/>
          </a:prstGeom>
        </p:spPr>
      </p:pic>
      <p:pic>
        <p:nvPicPr>
          <p:cNvPr id="11" name="Picture 10">
            <a:extLst>
              <a:ext uri="{FF2B5EF4-FFF2-40B4-BE49-F238E27FC236}">
                <a16:creationId xmlns:a16="http://schemas.microsoft.com/office/drawing/2014/main" id="{865BE917-7145-BE44-9FB2-0CDE39D2EA03}"/>
              </a:ext>
            </a:extLst>
          </p:cNvPr>
          <p:cNvPicPr>
            <a:picLocks noChangeAspect="1"/>
          </p:cNvPicPr>
          <p:nvPr/>
        </p:nvPicPr>
        <p:blipFill>
          <a:blip r:embed="rId4"/>
          <a:stretch>
            <a:fillRect/>
          </a:stretch>
        </p:blipFill>
        <p:spPr>
          <a:xfrm>
            <a:off x="518615" y="2329863"/>
            <a:ext cx="11062743" cy="289601"/>
          </a:xfrm>
          <a:prstGeom prst="rect">
            <a:avLst/>
          </a:prstGeom>
        </p:spPr>
      </p:pic>
      <p:pic>
        <p:nvPicPr>
          <p:cNvPr id="12" name="Picture 11">
            <a:extLst>
              <a:ext uri="{FF2B5EF4-FFF2-40B4-BE49-F238E27FC236}">
                <a16:creationId xmlns:a16="http://schemas.microsoft.com/office/drawing/2014/main" id="{58A3E462-FF8D-FB4C-9A75-92EEBD814EAE}"/>
              </a:ext>
            </a:extLst>
          </p:cNvPr>
          <p:cNvPicPr>
            <a:picLocks noChangeAspect="1"/>
          </p:cNvPicPr>
          <p:nvPr/>
        </p:nvPicPr>
        <p:blipFill>
          <a:blip r:embed="rId5"/>
          <a:stretch>
            <a:fillRect/>
          </a:stretch>
        </p:blipFill>
        <p:spPr>
          <a:xfrm>
            <a:off x="3455158" y="3380437"/>
            <a:ext cx="1638300" cy="952500"/>
          </a:xfrm>
          <a:prstGeom prst="rect">
            <a:avLst/>
          </a:prstGeom>
        </p:spPr>
      </p:pic>
      <p:sp>
        <p:nvSpPr>
          <p:cNvPr id="13" name="TextBox 12">
            <a:extLst>
              <a:ext uri="{FF2B5EF4-FFF2-40B4-BE49-F238E27FC236}">
                <a16:creationId xmlns:a16="http://schemas.microsoft.com/office/drawing/2014/main" id="{3CA36038-BDAA-B44B-ABD1-F25835407D4C}"/>
              </a:ext>
            </a:extLst>
          </p:cNvPr>
          <p:cNvSpPr txBox="1"/>
          <p:nvPr/>
        </p:nvSpPr>
        <p:spPr>
          <a:xfrm>
            <a:off x="838200" y="4612943"/>
            <a:ext cx="8510516" cy="646331"/>
          </a:xfrm>
          <a:prstGeom prst="rect">
            <a:avLst/>
          </a:prstGeom>
          <a:noFill/>
        </p:spPr>
        <p:txBody>
          <a:bodyPr wrap="square" rtlCol="0">
            <a:spAutoFit/>
          </a:bodyPr>
          <a:lstStyle/>
          <a:p>
            <a:r>
              <a:rPr lang="en-DE" dirty="0"/>
              <a:t>The above query checks for the number of successful and failed missions, which returns with an output for 100 success missions and 1 failed mission from the spaceX dataset.</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Boosters carried </a:t>
            </a:r>
            <a:r>
              <a:rPr lang="en-US" dirty="0"/>
              <a:t>maximum </a:t>
            </a:r>
            <a:r>
              <a:rPr lang="en-CA" b="1" dirty="0"/>
              <a:t>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32</a:t>
            </a:fld>
            <a:endParaRPr lang="en-US"/>
          </a:p>
        </p:txBody>
      </p:sp>
      <p:pic>
        <p:nvPicPr>
          <p:cNvPr id="3" name="Picture 2">
            <a:extLst>
              <a:ext uri="{FF2B5EF4-FFF2-40B4-BE49-F238E27FC236}">
                <a16:creationId xmlns:a16="http://schemas.microsoft.com/office/drawing/2014/main" id="{F418D04E-F077-B04B-97F2-4BBA0374F425}"/>
              </a:ext>
            </a:extLst>
          </p:cNvPr>
          <p:cNvPicPr>
            <a:picLocks noChangeAspect="1"/>
          </p:cNvPicPr>
          <p:nvPr/>
        </p:nvPicPr>
        <p:blipFill>
          <a:blip r:embed="rId2"/>
          <a:stretch>
            <a:fillRect/>
          </a:stretch>
        </p:blipFill>
        <p:spPr>
          <a:xfrm>
            <a:off x="955154" y="1815153"/>
            <a:ext cx="9626600" cy="723900"/>
          </a:xfrm>
          <a:prstGeom prst="rect">
            <a:avLst/>
          </a:prstGeom>
        </p:spPr>
      </p:pic>
      <p:sp>
        <p:nvSpPr>
          <p:cNvPr id="6" name="TextBox 5">
            <a:extLst>
              <a:ext uri="{FF2B5EF4-FFF2-40B4-BE49-F238E27FC236}">
                <a16:creationId xmlns:a16="http://schemas.microsoft.com/office/drawing/2014/main" id="{C264012C-F25A-B14C-8978-7B769CDEC676}"/>
              </a:ext>
            </a:extLst>
          </p:cNvPr>
          <p:cNvSpPr txBox="1"/>
          <p:nvPr/>
        </p:nvSpPr>
        <p:spPr>
          <a:xfrm>
            <a:off x="955154" y="1406017"/>
            <a:ext cx="9239724" cy="369332"/>
          </a:xfrm>
          <a:prstGeom prst="rect">
            <a:avLst/>
          </a:prstGeom>
          <a:noFill/>
        </p:spPr>
        <p:txBody>
          <a:bodyPr wrap="square" rtlCol="0">
            <a:spAutoFit/>
          </a:bodyPr>
          <a:lstStyle/>
          <a:p>
            <a:pPr marL="285750" indent="-285750">
              <a:buFont typeface="Arial" panose="020B0604020202020204" pitchFamily="34" charset="0"/>
              <a:buChar char="•"/>
            </a:pPr>
            <a:r>
              <a:rPr lang="en-US" dirty="0"/>
              <a:t>List the names of the booster which have carried the maximum payload mass</a:t>
            </a:r>
          </a:p>
        </p:txBody>
      </p:sp>
      <p:sp>
        <p:nvSpPr>
          <p:cNvPr id="7" name="TextBox 6">
            <a:extLst>
              <a:ext uri="{FF2B5EF4-FFF2-40B4-BE49-F238E27FC236}">
                <a16:creationId xmlns:a16="http://schemas.microsoft.com/office/drawing/2014/main" id="{A8E34246-C467-7940-A080-740657D265CA}"/>
              </a:ext>
            </a:extLst>
          </p:cNvPr>
          <p:cNvSpPr txBox="1"/>
          <p:nvPr/>
        </p:nvSpPr>
        <p:spPr>
          <a:xfrm>
            <a:off x="955154" y="2763523"/>
            <a:ext cx="9116705" cy="369332"/>
          </a:xfrm>
          <a:prstGeom prst="rect">
            <a:avLst/>
          </a:prstGeom>
          <a:noFill/>
        </p:spPr>
        <p:txBody>
          <a:bodyPr wrap="square" rtlCol="0">
            <a:spAutoFit/>
          </a:bodyPr>
          <a:lstStyle/>
          <a:p>
            <a:pPr marL="285750" indent="-285750">
              <a:buFont typeface="Arial" panose="020B0604020202020204" pitchFamily="34" charset="0"/>
              <a:buChar char="•"/>
            </a:pPr>
            <a:r>
              <a:rPr lang="en-US" dirty="0"/>
              <a:t>Present your query result with a short explanation here</a:t>
            </a:r>
          </a:p>
        </p:txBody>
      </p:sp>
      <p:pic>
        <p:nvPicPr>
          <p:cNvPr id="8" name="Picture 7">
            <a:extLst>
              <a:ext uri="{FF2B5EF4-FFF2-40B4-BE49-F238E27FC236}">
                <a16:creationId xmlns:a16="http://schemas.microsoft.com/office/drawing/2014/main" id="{774CA55C-0345-2145-A89B-C680914DC4C9}"/>
              </a:ext>
            </a:extLst>
          </p:cNvPr>
          <p:cNvPicPr>
            <a:picLocks noChangeAspect="1"/>
          </p:cNvPicPr>
          <p:nvPr/>
        </p:nvPicPr>
        <p:blipFill rotWithShape="1">
          <a:blip r:embed="rId3"/>
          <a:srcRect b="24597"/>
          <a:stretch/>
        </p:blipFill>
        <p:spPr>
          <a:xfrm>
            <a:off x="1301275" y="3132855"/>
            <a:ext cx="2137961" cy="3324032"/>
          </a:xfrm>
          <a:prstGeom prst="rect">
            <a:avLst/>
          </a:prstGeom>
        </p:spPr>
      </p:pic>
      <p:sp>
        <p:nvSpPr>
          <p:cNvPr id="9" name="TextBox 8">
            <a:extLst>
              <a:ext uri="{FF2B5EF4-FFF2-40B4-BE49-F238E27FC236}">
                <a16:creationId xmlns:a16="http://schemas.microsoft.com/office/drawing/2014/main" id="{5EA184DB-B130-984A-9372-0CB05E54866D}"/>
              </a:ext>
            </a:extLst>
          </p:cNvPr>
          <p:cNvSpPr txBox="1"/>
          <p:nvPr/>
        </p:nvSpPr>
        <p:spPr>
          <a:xfrm>
            <a:off x="3835021" y="3745986"/>
            <a:ext cx="6359857" cy="1477328"/>
          </a:xfrm>
          <a:prstGeom prst="rect">
            <a:avLst/>
          </a:prstGeom>
          <a:noFill/>
        </p:spPr>
        <p:txBody>
          <a:bodyPr wrap="square" rtlCol="0">
            <a:spAutoFit/>
          </a:bodyPr>
          <a:lstStyle/>
          <a:p>
            <a:r>
              <a:rPr lang="en-GB" dirty="0"/>
              <a:t>The above query returns the names of the booster versions which have carried the maximum payload mass. With the maximum payload mass of 15,500kg, the list is quite long and exhaustive too.</a:t>
            </a:r>
          </a:p>
          <a:p>
            <a:endParaRPr lang="en-DE" dirty="0"/>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2015 launch records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33</a:t>
            </a:fld>
            <a:endParaRPr lang="en-US"/>
          </a:p>
        </p:txBody>
      </p:sp>
      <p:pic>
        <p:nvPicPr>
          <p:cNvPr id="3" name="Picture 2">
            <a:extLst>
              <a:ext uri="{FF2B5EF4-FFF2-40B4-BE49-F238E27FC236}">
                <a16:creationId xmlns:a16="http://schemas.microsoft.com/office/drawing/2014/main" id="{671CF0F7-2371-8A4B-8C61-BFD83A061FF5}"/>
              </a:ext>
            </a:extLst>
          </p:cNvPr>
          <p:cNvPicPr>
            <a:picLocks noChangeAspect="1"/>
          </p:cNvPicPr>
          <p:nvPr/>
        </p:nvPicPr>
        <p:blipFill>
          <a:blip r:embed="rId2"/>
          <a:stretch>
            <a:fillRect/>
          </a:stretch>
        </p:blipFill>
        <p:spPr>
          <a:xfrm>
            <a:off x="1095895" y="2134680"/>
            <a:ext cx="5168900" cy="1193800"/>
          </a:xfrm>
          <a:prstGeom prst="rect">
            <a:avLst/>
          </a:prstGeom>
        </p:spPr>
      </p:pic>
      <p:sp>
        <p:nvSpPr>
          <p:cNvPr id="6" name="TextBox 5">
            <a:extLst>
              <a:ext uri="{FF2B5EF4-FFF2-40B4-BE49-F238E27FC236}">
                <a16:creationId xmlns:a16="http://schemas.microsoft.com/office/drawing/2014/main" id="{F5E270F1-4C0A-3C4F-917A-4AE053C69252}"/>
              </a:ext>
            </a:extLst>
          </p:cNvPr>
          <p:cNvSpPr txBox="1"/>
          <p:nvPr/>
        </p:nvSpPr>
        <p:spPr>
          <a:xfrm>
            <a:off x="838200" y="1406017"/>
            <a:ext cx="10066361" cy="646331"/>
          </a:xfrm>
          <a:prstGeom prst="rect">
            <a:avLst/>
          </a:prstGeom>
          <a:noFill/>
        </p:spPr>
        <p:txBody>
          <a:bodyPr wrap="square" rtlCol="0">
            <a:spAutoFit/>
          </a:bodyPr>
          <a:lstStyle/>
          <a:p>
            <a:pPr marL="285750" indent="-285750">
              <a:buFont typeface="Arial" panose="020B0604020202020204" pitchFamily="34" charset="0"/>
              <a:buChar char="•"/>
            </a:pPr>
            <a:r>
              <a:rPr lang="en-US" dirty="0"/>
              <a:t>List the records which will display the month names, failure landing outcomes in drone ship ,booster versions, launch site for the months in year 2015</a:t>
            </a:r>
          </a:p>
        </p:txBody>
      </p:sp>
      <p:sp>
        <p:nvSpPr>
          <p:cNvPr id="9" name="TextBox 8">
            <a:extLst>
              <a:ext uri="{FF2B5EF4-FFF2-40B4-BE49-F238E27FC236}">
                <a16:creationId xmlns:a16="http://schemas.microsoft.com/office/drawing/2014/main" id="{6EA42CDC-D6CB-FD47-B22B-B5CE3C29BE7F}"/>
              </a:ext>
            </a:extLst>
          </p:cNvPr>
          <p:cNvSpPr txBox="1"/>
          <p:nvPr/>
        </p:nvSpPr>
        <p:spPr>
          <a:xfrm>
            <a:off x="838200" y="3681857"/>
            <a:ext cx="9056427" cy="369332"/>
          </a:xfrm>
          <a:prstGeom prst="rect">
            <a:avLst/>
          </a:prstGeom>
          <a:noFill/>
        </p:spPr>
        <p:txBody>
          <a:bodyPr wrap="square" rtlCol="0">
            <a:spAutoFit/>
          </a:bodyPr>
          <a:lstStyle/>
          <a:p>
            <a:pPr marL="285750" indent="-285750">
              <a:buFont typeface="Arial" panose="020B0604020202020204" pitchFamily="34" charset="0"/>
              <a:buChar char="•"/>
            </a:pPr>
            <a:r>
              <a:rPr lang="en-US" dirty="0"/>
              <a:t>Present your query result with a short explanation here</a:t>
            </a:r>
          </a:p>
        </p:txBody>
      </p:sp>
      <p:pic>
        <p:nvPicPr>
          <p:cNvPr id="10" name="Picture 9">
            <a:extLst>
              <a:ext uri="{FF2B5EF4-FFF2-40B4-BE49-F238E27FC236}">
                <a16:creationId xmlns:a16="http://schemas.microsoft.com/office/drawing/2014/main" id="{18940AA9-D426-8F46-9336-5B9E37F1594F}"/>
              </a:ext>
            </a:extLst>
          </p:cNvPr>
          <p:cNvPicPr>
            <a:picLocks noChangeAspect="1"/>
          </p:cNvPicPr>
          <p:nvPr/>
        </p:nvPicPr>
        <p:blipFill>
          <a:blip r:embed="rId3"/>
          <a:stretch>
            <a:fillRect/>
          </a:stretch>
        </p:blipFill>
        <p:spPr>
          <a:xfrm>
            <a:off x="838200" y="4187483"/>
            <a:ext cx="10515600" cy="1493215"/>
          </a:xfrm>
          <a:prstGeom prst="rect">
            <a:avLst/>
          </a:prstGeom>
        </p:spPr>
      </p:pic>
      <p:sp>
        <p:nvSpPr>
          <p:cNvPr id="11" name="TextBox 10">
            <a:extLst>
              <a:ext uri="{FF2B5EF4-FFF2-40B4-BE49-F238E27FC236}">
                <a16:creationId xmlns:a16="http://schemas.microsoft.com/office/drawing/2014/main" id="{A4DC646F-2E0B-D849-AB58-558E8FF6F410}"/>
              </a:ext>
            </a:extLst>
          </p:cNvPr>
          <p:cNvSpPr txBox="1"/>
          <p:nvPr/>
        </p:nvSpPr>
        <p:spPr>
          <a:xfrm>
            <a:off x="1095895" y="5680698"/>
            <a:ext cx="7816093" cy="369332"/>
          </a:xfrm>
          <a:prstGeom prst="rect">
            <a:avLst/>
          </a:prstGeom>
          <a:noFill/>
        </p:spPr>
        <p:txBody>
          <a:bodyPr wrap="square" rtlCol="0">
            <a:spAutoFit/>
          </a:bodyPr>
          <a:lstStyle/>
          <a:p>
            <a:r>
              <a:rPr lang="en-DE" dirty="0"/>
              <a:t>The search return only two rows as the output for this category.</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Rank success count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34</a:t>
            </a:fld>
            <a:endParaRPr lang="en-US"/>
          </a:p>
        </p:txBody>
      </p:sp>
      <p:pic>
        <p:nvPicPr>
          <p:cNvPr id="3" name="Picture 2">
            <a:extLst>
              <a:ext uri="{FF2B5EF4-FFF2-40B4-BE49-F238E27FC236}">
                <a16:creationId xmlns:a16="http://schemas.microsoft.com/office/drawing/2014/main" id="{39F8F2C5-8347-0547-886E-C24EF6CB00E9}"/>
              </a:ext>
            </a:extLst>
          </p:cNvPr>
          <p:cNvPicPr>
            <a:picLocks noChangeAspect="1"/>
          </p:cNvPicPr>
          <p:nvPr/>
        </p:nvPicPr>
        <p:blipFill>
          <a:blip r:embed="rId2"/>
          <a:stretch>
            <a:fillRect/>
          </a:stretch>
        </p:blipFill>
        <p:spPr>
          <a:xfrm>
            <a:off x="1302224" y="2061087"/>
            <a:ext cx="7099300" cy="1155700"/>
          </a:xfrm>
          <a:prstGeom prst="rect">
            <a:avLst/>
          </a:prstGeom>
        </p:spPr>
      </p:pic>
      <p:sp>
        <p:nvSpPr>
          <p:cNvPr id="6" name="TextBox 5">
            <a:extLst>
              <a:ext uri="{FF2B5EF4-FFF2-40B4-BE49-F238E27FC236}">
                <a16:creationId xmlns:a16="http://schemas.microsoft.com/office/drawing/2014/main" id="{3475A808-0B74-FA41-AB66-A40D144FBFE7}"/>
              </a:ext>
            </a:extLst>
          </p:cNvPr>
          <p:cNvSpPr txBox="1"/>
          <p:nvPr/>
        </p:nvSpPr>
        <p:spPr>
          <a:xfrm>
            <a:off x="996286" y="1406017"/>
            <a:ext cx="10515599" cy="923330"/>
          </a:xfrm>
          <a:prstGeom prst="rect">
            <a:avLst/>
          </a:prstGeom>
          <a:noFill/>
        </p:spPr>
        <p:txBody>
          <a:bodyPr wrap="square" rtlCol="0">
            <a:spAutoFit/>
          </a:bodyPr>
          <a:lstStyle/>
          <a:p>
            <a:pPr marL="285750" indent="-285750">
              <a:buFont typeface="Arial" panose="020B0604020202020204" pitchFamily="34" charset="0"/>
              <a:buChar char="•"/>
            </a:pPr>
            <a:r>
              <a:rPr lang="en-US" dirty="0"/>
              <a:t>Rank the  count of  successful landing outcomes between the date 2010-06-04 and 2017-03-20 in descending order.</a:t>
            </a:r>
          </a:p>
          <a:p>
            <a:endParaRPr lang="en-DE" dirty="0"/>
          </a:p>
        </p:txBody>
      </p:sp>
      <p:pic>
        <p:nvPicPr>
          <p:cNvPr id="7" name="Picture 6">
            <a:extLst>
              <a:ext uri="{FF2B5EF4-FFF2-40B4-BE49-F238E27FC236}">
                <a16:creationId xmlns:a16="http://schemas.microsoft.com/office/drawing/2014/main" id="{3AB156D7-C6F0-8E4D-A624-545E6B28B563}"/>
              </a:ext>
            </a:extLst>
          </p:cNvPr>
          <p:cNvPicPr>
            <a:picLocks noChangeAspect="1"/>
          </p:cNvPicPr>
          <p:nvPr/>
        </p:nvPicPr>
        <p:blipFill>
          <a:blip r:embed="rId3"/>
          <a:stretch>
            <a:fillRect/>
          </a:stretch>
        </p:blipFill>
        <p:spPr>
          <a:xfrm>
            <a:off x="3110361" y="3216787"/>
            <a:ext cx="8401524" cy="3030610"/>
          </a:xfrm>
          <a:prstGeom prst="rect">
            <a:avLst/>
          </a:prstGeom>
        </p:spPr>
      </p:pic>
      <p:sp>
        <p:nvSpPr>
          <p:cNvPr id="10" name="TextBox 9">
            <a:extLst>
              <a:ext uri="{FF2B5EF4-FFF2-40B4-BE49-F238E27FC236}">
                <a16:creationId xmlns:a16="http://schemas.microsoft.com/office/drawing/2014/main" id="{B734C55A-83B3-2A48-88A5-8B6286458C2C}"/>
              </a:ext>
            </a:extLst>
          </p:cNvPr>
          <p:cNvSpPr txBox="1"/>
          <p:nvPr/>
        </p:nvSpPr>
        <p:spPr>
          <a:xfrm>
            <a:off x="838200" y="3641214"/>
            <a:ext cx="2129051" cy="1477328"/>
          </a:xfrm>
          <a:prstGeom prst="rect">
            <a:avLst/>
          </a:prstGeom>
          <a:noFill/>
        </p:spPr>
        <p:txBody>
          <a:bodyPr wrap="square" rtlCol="0">
            <a:spAutoFit/>
          </a:bodyPr>
          <a:lstStyle/>
          <a:p>
            <a:r>
              <a:rPr lang="en-US" dirty="0"/>
              <a:t>The query returns the count of successful landing outcomes between 2010 and 2017</a:t>
            </a:r>
            <a:endParaRPr lang="en-DE" dirty="0"/>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Interactive map with Folium</a:t>
            </a:r>
          </a:p>
        </p:txBody>
      </p:sp>
      <p:sp>
        <p:nvSpPr>
          <p:cNvPr id="3" name="Slide Number Placeholder 2">
            <a:extLst>
              <a:ext uri="{FF2B5EF4-FFF2-40B4-BE49-F238E27FC236}">
                <a16:creationId xmlns:a16="http://schemas.microsoft.com/office/drawing/2014/main" id="{10F812A6-4516-F247-8209-04C1F1C9D1D5}"/>
              </a:ext>
            </a:extLst>
          </p:cNvPr>
          <p:cNvSpPr>
            <a:spLocks noGrp="1"/>
          </p:cNvSpPr>
          <p:nvPr>
            <p:ph type="sldNum" sz="quarter" idx="4"/>
          </p:nvPr>
        </p:nvSpPr>
        <p:spPr/>
        <p:txBody>
          <a:bodyPr/>
          <a:lstStyle/>
          <a:p>
            <a:fld id="{5075537C-CA84-1446-933C-8E9D027F9201}" type="slidenum">
              <a:rPr lang="en-US" smtClean="0"/>
              <a:t>35</a:t>
            </a:fld>
            <a:endParaRPr lang="en-US"/>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lstStyle/>
          <a:p>
            <a:r>
              <a:rPr lang="en-US" dirty="0"/>
              <a:t>&lt; launch sites’ location markers on a global map &gt;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36</a:t>
            </a:fld>
            <a:endParaRPr lang="en-US"/>
          </a:p>
        </p:txBody>
      </p:sp>
      <p:grpSp>
        <p:nvGrpSpPr>
          <p:cNvPr id="8" name="Group 7">
            <a:extLst>
              <a:ext uri="{FF2B5EF4-FFF2-40B4-BE49-F238E27FC236}">
                <a16:creationId xmlns:a16="http://schemas.microsoft.com/office/drawing/2014/main" id="{C1FF95F4-B820-7740-AEC6-03E0A6935A49}"/>
              </a:ext>
            </a:extLst>
          </p:cNvPr>
          <p:cNvGrpSpPr/>
          <p:nvPr/>
        </p:nvGrpSpPr>
        <p:grpSpPr>
          <a:xfrm>
            <a:off x="3691718" y="1674349"/>
            <a:ext cx="7784911" cy="4682001"/>
            <a:chOff x="3691718" y="1674349"/>
            <a:chExt cx="7784911" cy="4682001"/>
          </a:xfrm>
        </p:grpSpPr>
        <p:pic>
          <p:nvPicPr>
            <p:cNvPr id="2" name="Picture 1">
              <a:extLst>
                <a:ext uri="{FF2B5EF4-FFF2-40B4-BE49-F238E27FC236}">
                  <a16:creationId xmlns:a16="http://schemas.microsoft.com/office/drawing/2014/main" id="{7924927A-7F13-2742-A8E1-942107E0FC4D}"/>
                </a:ext>
              </a:extLst>
            </p:cNvPr>
            <p:cNvPicPr>
              <a:picLocks noChangeAspect="1"/>
            </p:cNvPicPr>
            <p:nvPr/>
          </p:nvPicPr>
          <p:blipFill>
            <a:blip r:embed="rId2"/>
            <a:stretch>
              <a:fillRect/>
            </a:stretch>
          </p:blipFill>
          <p:spPr>
            <a:xfrm>
              <a:off x="3691718" y="1674349"/>
              <a:ext cx="7784911" cy="4682001"/>
            </a:xfrm>
            <a:prstGeom prst="rect">
              <a:avLst/>
            </a:prstGeom>
          </p:spPr>
        </p:pic>
        <p:sp>
          <p:nvSpPr>
            <p:cNvPr id="6" name="Oval 5">
              <a:extLst>
                <a:ext uri="{FF2B5EF4-FFF2-40B4-BE49-F238E27FC236}">
                  <a16:creationId xmlns:a16="http://schemas.microsoft.com/office/drawing/2014/main" id="{4E59A0C2-D270-774A-A18E-F670088DCABB}"/>
                </a:ext>
              </a:extLst>
            </p:cNvPr>
            <p:cNvSpPr/>
            <p:nvPr/>
          </p:nvSpPr>
          <p:spPr>
            <a:xfrm>
              <a:off x="3691718" y="2838734"/>
              <a:ext cx="648270" cy="6960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3B4EE7F1-29F0-7B43-8DC6-366AE10A1407}"/>
                </a:ext>
              </a:extLst>
            </p:cNvPr>
            <p:cNvSpPr/>
            <p:nvPr/>
          </p:nvSpPr>
          <p:spPr>
            <a:xfrm>
              <a:off x="10828359" y="4162567"/>
              <a:ext cx="648270" cy="6960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9" name="TextBox 8">
            <a:extLst>
              <a:ext uri="{FF2B5EF4-FFF2-40B4-BE49-F238E27FC236}">
                <a16:creationId xmlns:a16="http://schemas.microsoft.com/office/drawing/2014/main" id="{F4E2FF7E-E978-824C-BB6A-0835FA119DCA}"/>
              </a:ext>
            </a:extLst>
          </p:cNvPr>
          <p:cNvSpPr txBox="1"/>
          <p:nvPr/>
        </p:nvSpPr>
        <p:spPr>
          <a:xfrm>
            <a:off x="1001974" y="2722687"/>
            <a:ext cx="2218898" cy="2585323"/>
          </a:xfrm>
          <a:prstGeom prst="rect">
            <a:avLst/>
          </a:prstGeom>
          <a:noFill/>
        </p:spPr>
        <p:txBody>
          <a:bodyPr wrap="square" rtlCol="0">
            <a:spAutoFit/>
          </a:bodyPr>
          <a:lstStyle/>
          <a:p>
            <a:r>
              <a:rPr lang="en-US" dirty="0"/>
              <a:t>The launch site have been marked on the map. </a:t>
            </a:r>
          </a:p>
          <a:p>
            <a:endParaRPr lang="en-US" dirty="0"/>
          </a:p>
          <a:p>
            <a:r>
              <a:rPr lang="en-US" dirty="0"/>
              <a:t>Geographically, there are located are on the East and West coast of the US.</a:t>
            </a:r>
          </a:p>
          <a:p>
            <a:endParaRPr lang="en-DE" dirty="0"/>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lstStyle/>
          <a:p>
            <a:r>
              <a:rPr lang="en-US" dirty="0"/>
              <a:t>&lt; color-labeled launch records on the map &gt;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37</a:t>
            </a:fld>
            <a:endParaRPr lang="en-US"/>
          </a:p>
        </p:txBody>
      </p:sp>
      <p:pic>
        <p:nvPicPr>
          <p:cNvPr id="2" name="Picture 1">
            <a:extLst>
              <a:ext uri="{FF2B5EF4-FFF2-40B4-BE49-F238E27FC236}">
                <a16:creationId xmlns:a16="http://schemas.microsoft.com/office/drawing/2014/main" id="{89752004-8593-9848-9FA7-8A5459037AC8}"/>
              </a:ext>
            </a:extLst>
          </p:cNvPr>
          <p:cNvPicPr>
            <a:picLocks noChangeAspect="1"/>
          </p:cNvPicPr>
          <p:nvPr/>
        </p:nvPicPr>
        <p:blipFill>
          <a:blip r:embed="rId2"/>
          <a:stretch>
            <a:fillRect/>
          </a:stretch>
        </p:blipFill>
        <p:spPr>
          <a:xfrm>
            <a:off x="5116773" y="1429579"/>
            <a:ext cx="2351079" cy="1413517"/>
          </a:xfrm>
          <a:prstGeom prst="rect">
            <a:avLst/>
          </a:prstGeom>
        </p:spPr>
      </p:pic>
      <p:pic>
        <p:nvPicPr>
          <p:cNvPr id="6" name="Picture 5">
            <a:extLst>
              <a:ext uri="{FF2B5EF4-FFF2-40B4-BE49-F238E27FC236}">
                <a16:creationId xmlns:a16="http://schemas.microsoft.com/office/drawing/2014/main" id="{6780F89B-B45A-EC49-AE25-688B719FCB7D}"/>
              </a:ext>
            </a:extLst>
          </p:cNvPr>
          <p:cNvPicPr>
            <a:picLocks noChangeAspect="1"/>
          </p:cNvPicPr>
          <p:nvPr/>
        </p:nvPicPr>
        <p:blipFill>
          <a:blip r:embed="rId3"/>
          <a:stretch>
            <a:fillRect/>
          </a:stretch>
        </p:blipFill>
        <p:spPr>
          <a:xfrm>
            <a:off x="3990264" y="3208097"/>
            <a:ext cx="6047095" cy="3284778"/>
          </a:xfrm>
          <a:prstGeom prst="rect">
            <a:avLst/>
          </a:prstGeom>
        </p:spPr>
      </p:pic>
      <p:sp>
        <p:nvSpPr>
          <p:cNvPr id="7" name="Oval 6">
            <a:extLst>
              <a:ext uri="{FF2B5EF4-FFF2-40B4-BE49-F238E27FC236}">
                <a16:creationId xmlns:a16="http://schemas.microsoft.com/office/drawing/2014/main" id="{DA36AB4D-7E2E-3D4C-B549-CA77DDF3E668}"/>
              </a:ext>
            </a:extLst>
          </p:cNvPr>
          <p:cNvSpPr/>
          <p:nvPr/>
        </p:nvSpPr>
        <p:spPr>
          <a:xfrm>
            <a:off x="7273392" y="2143834"/>
            <a:ext cx="179948" cy="2162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7" name="Straight Connector 16">
            <a:extLst>
              <a:ext uri="{FF2B5EF4-FFF2-40B4-BE49-F238E27FC236}">
                <a16:creationId xmlns:a16="http://schemas.microsoft.com/office/drawing/2014/main" id="{613A371B-3C0A-7243-884D-00AC89400ED2}"/>
              </a:ext>
            </a:extLst>
          </p:cNvPr>
          <p:cNvCxnSpPr>
            <a:cxnSpLocks/>
          </p:cNvCxnSpPr>
          <p:nvPr/>
        </p:nvCxnSpPr>
        <p:spPr>
          <a:xfrm flipH="1">
            <a:off x="3990264" y="2328422"/>
            <a:ext cx="3283129" cy="87616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35253BD-E964-3740-BD6A-306CAF045D8E}"/>
              </a:ext>
            </a:extLst>
          </p:cNvPr>
          <p:cNvCxnSpPr>
            <a:cxnSpLocks/>
            <a:stCxn id="7" idx="5"/>
          </p:cNvCxnSpPr>
          <p:nvPr/>
        </p:nvCxnSpPr>
        <p:spPr>
          <a:xfrm>
            <a:off x="7426987" y="2328422"/>
            <a:ext cx="2610372" cy="87616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13E506A-0F42-2943-8E94-796C068DE8E0}"/>
              </a:ext>
            </a:extLst>
          </p:cNvPr>
          <p:cNvSpPr txBox="1"/>
          <p:nvPr/>
        </p:nvSpPr>
        <p:spPr>
          <a:xfrm>
            <a:off x="838200" y="2491180"/>
            <a:ext cx="294791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map shows the location of some of the launch sites on the Eastern coast of the US.</a:t>
            </a:r>
          </a:p>
          <a:p>
            <a:endParaRPr lang="en-US" dirty="0"/>
          </a:p>
          <a:p>
            <a:pPr marL="285750" indent="-285750">
              <a:buFont typeface="Arial" panose="020B0604020202020204" pitchFamily="34" charset="0"/>
              <a:buChar char="•"/>
            </a:pPr>
            <a:r>
              <a:rPr lang="en-US" dirty="0"/>
              <a:t>The green points indicates successful launch and red for failed launch</a:t>
            </a:r>
          </a:p>
          <a:p>
            <a:endParaRPr lang="en-DE" dirty="0"/>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lstStyle/>
          <a:p>
            <a:r>
              <a:rPr lang="en-US" dirty="0"/>
              <a:t>&lt; </a:t>
            </a:r>
            <a:r>
              <a:rPr lang="en-US" sz="2400" dirty="0"/>
              <a:t>A selected launch site to its proximities  railway, coastline with distance </a:t>
            </a:r>
            <a:r>
              <a:rPr lang="en-US" dirty="0"/>
              <a:t>&gt;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38</a:t>
            </a:fld>
            <a:endParaRPr lang="en-US"/>
          </a:p>
        </p:txBody>
      </p:sp>
      <p:sp>
        <p:nvSpPr>
          <p:cNvPr id="9" name="TextBox 8">
            <a:extLst>
              <a:ext uri="{FF2B5EF4-FFF2-40B4-BE49-F238E27FC236}">
                <a16:creationId xmlns:a16="http://schemas.microsoft.com/office/drawing/2014/main" id="{AE78097F-606F-FA4F-97E1-20887302FE9E}"/>
              </a:ext>
            </a:extLst>
          </p:cNvPr>
          <p:cNvSpPr txBox="1"/>
          <p:nvPr/>
        </p:nvSpPr>
        <p:spPr>
          <a:xfrm>
            <a:off x="838200" y="1589361"/>
            <a:ext cx="10515600" cy="646331"/>
          </a:xfrm>
          <a:prstGeom prst="rect">
            <a:avLst/>
          </a:prstGeom>
          <a:noFill/>
        </p:spPr>
        <p:txBody>
          <a:bodyPr wrap="square" rtlCol="0">
            <a:spAutoFit/>
          </a:bodyPr>
          <a:lstStyle/>
          <a:p>
            <a:pPr marL="285750" indent="-285750">
              <a:buFont typeface="Arial" panose="020B0604020202020204" pitchFamily="34" charset="0"/>
              <a:buChar char="•"/>
            </a:pPr>
            <a:r>
              <a:rPr lang="en-GB" dirty="0"/>
              <a:t>The launch sites is in close proximity to a railway, about 0.6km away, but are somewhat far from the nearest city at about 14km away.</a:t>
            </a:r>
            <a:endParaRPr lang="en-US" dirty="0"/>
          </a:p>
        </p:txBody>
      </p:sp>
      <p:grpSp>
        <p:nvGrpSpPr>
          <p:cNvPr id="12" name="Group 11">
            <a:extLst>
              <a:ext uri="{FF2B5EF4-FFF2-40B4-BE49-F238E27FC236}">
                <a16:creationId xmlns:a16="http://schemas.microsoft.com/office/drawing/2014/main" id="{6CAE62AE-1AB9-A24E-9A83-84222F4BF8D8}"/>
              </a:ext>
            </a:extLst>
          </p:cNvPr>
          <p:cNvGrpSpPr/>
          <p:nvPr/>
        </p:nvGrpSpPr>
        <p:grpSpPr>
          <a:xfrm>
            <a:off x="565244" y="2337019"/>
            <a:ext cx="6765213" cy="3651251"/>
            <a:chOff x="565244" y="2235692"/>
            <a:chExt cx="6765213" cy="3651251"/>
          </a:xfrm>
        </p:grpSpPr>
        <p:pic>
          <p:nvPicPr>
            <p:cNvPr id="2" name="Picture 1">
              <a:extLst>
                <a:ext uri="{FF2B5EF4-FFF2-40B4-BE49-F238E27FC236}">
                  <a16:creationId xmlns:a16="http://schemas.microsoft.com/office/drawing/2014/main" id="{37A44EBF-D44E-3D43-8D3A-BFBCC4F6A2B3}"/>
                </a:ext>
              </a:extLst>
            </p:cNvPr>
            <p:cNvPicPr>
              <a:picLocks noChangeAspect="1"/>
            </p:cNvPicPr>
            <p:nvPr/>
          </p:nvPicPr>
          <p:blipFill>
            <a:blip r:embed="rId2"/>
            <a:stretch>
              <a:fillRect/>
            </a:stretch>
          </p:blipFill>
          <p:spPr>
            <a:xfrm>
              <a:off x="565244" y="2235692"/>
              <a:ext cx="6765213" cy="3651251"/>
            </a:xfrm>
            <a:prstGeom prst="rect">
              <a:avLst/>
            </a:prstGeom>
          </p:spPr>
        </p:pic>
        <p:sp>
          <p:nvSpPr>
            <p:cNvPr id="11" name="TextBox 10">
              <a:extLst>
                <a:ext uri="{FF2B5EF4-FFF2-40B4-BE49-F238E27FC236}">
                  <a16:creationId xmlns:a16="http://schemas.microsoft.com/office/drawing/2014/main" id="{6D2106A0-C19E-A247-89A9-D07E459FB518}"/>
                </a:ext>
              </a:extLst>
            </p:cNvPr>
            <p:cNvSpPr txBox="1"/>
            <p:nvPr/>
          </p:nvSpPr>
          <p:spPr>
            <a:xfrm rot="248698">
              <a:off x="1340732" y="3907428"/>
              <a:ext cx="1013715" cy="307777"/>
            </a:xfrm>
            <a:prstGeom prst="rect">
              <a:avLst/>
            </a:prstGeom>
            <a:noFill/>
          </p:spPr>
          <p:txBody>
            <a:bodyPr wrap="square" rtlCol="0">
              <a:spAutoFit/>
            </a:bodyPr>
            <a:lstStyle/>
            <a:p>
              <a:r>
                <a:rPr lang="en-DE" sz="1400" dirty="0"/>
                <a:t>City area</a:t>
              </a:r>
            </a:p>
          </p:txBody>
        </p:sp>
      </p:grpSp>
      <p:grpSp>
        <p:nvGrpSpPr>
          <p:cNvPr id="13" name="Group 12">
            <a:extLst>
              <a:ext uri="{FF2B5EF4-FFF2-40B4-BE49-F238E27FC236}">
                <a16:creationId xmlns:a16="http://schemas.microsoft.com/office/drawing/2014/main" id="{DF75ED54-ADC0-EE47-BAF8-498661E66A36}"/>
              </a:ext>
            </a:extLst>
          </p:cNvPr>
          <p:cNvGrpSpPr/>
          <p:nvPr/>
        </p:nvGrpSpPr>
        <p:grpSpPr>
          <a:xfrm>
            <a:off x="5863988" y="2882023"/>
            <a:ext cx="5999522" cy="3374090"/>
            <a:chOff x="5863988" y="2882023"/>
            <a:chExt cx="5999522" cy="3374090"/>
          </a:xfrm>
        </p:grpSpPr>
        <p:pic>
          <p:nvPicPr>
            <p:cNvPr id="6" name="Picture 5">
              <a:extLst>
                <a:ext uri="{FF2B5EF4-FFF2-40B4-BE49-F238E27FC236}">
                  <a16:creationId xmlns:a16="http://schemas.microsoft.com/office/drawing/2014/main" id="{DE05AAE7-710A-3D45-905F-123BF5F418D7}"/>
                </a:ext>
              </a:extLst>
            </p:cNvPr>
            <p:cNvPicPr>
              <a:picLocks noChangeAspect="1"/>
            </p:cNvPicPr>
            <p:nvPr/>
          </p:nvPicPr>
          <p:blipFill>
            <a:blip r:embed="rId3"/>
            <a:stretch>
              <a:fillRect/>
            </a:stretch>
          </p:blipFill>
          <p:spPr>
            <a:xfrm>
              <a:off x="5863988" y="2882023"/>
              <a:ext cx="5999522" cy="3374090"/>
            </a:xfrm>
            <a:prstGeom prst="rect">
              <a:avLst/>
            </a:prstGeom>
          </p:spPr>
        </p:pic>
        <p:sp>
          <p:nvSpPr>
            <p:cNvPr id="10" name="TextBox 9">
              <a:extLst>
                <a:ext uri="{FF2B5EF4-FFF2-40B4-BE49-F238E27FC236}">
                  <a16:creationId xmlns:a16="http://schemas.microsoft.com/office/drawing/2014/main" id="{BFF2FFAE-DB51-C34A-92BF-9AA5672BC328}"/>
                </a:ext>
              </a:extLst>
            </p:cNvPr>
            <p:cNvSpPr txBox="1"/>
            <p:nvPr/>
          </p:nvSpPr>
          <p:spPr>
            <a:xfrm rot="1442195">
              <a:off x="9811603" y="3996684"/>
              <a:ext cx="1364776" cy="307777"/>
            </a:xfrm>
            <a:prstGeom prst="rect">
              <a:avLst/>
            </a:prstGeom>
            <a:noFill/>
          </p:spPr>
          <p:txBody>
            <a:bodyPr wrap="square" rtlCol="0">
              <a:spAutoFit/>
            </a:bodyPr>
            <a:lstStyle/>
            <a:p>
              <a:r>
                <a:rPr lang="en-DE" sz="1400" dirty="0"/>
                <a:t>Coastline</a:t>
              </a:r>
            </a:p>
          </p:txBody>
        </p:sp>
      </p:gr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Build a Dashboard with Plotly Dash</a:t>
            </a:r>
          </a:p>
        </p:txBody>
      </p:sp>
      <p:sp>
        <p:nvSpPr>
          <p:cNvPr id="3" name="Slide Number Placeholder 2">
            <a:extLst>
              <a:ext uri="{FF2B5EF4-FFF2-40B4-BE49-F238E27FC236}">
                <a16:creationId xmlns:a16="http://schemas.microsoft.com/office/drawing/2014/main" id="{10F812A6-4516-F247-8209-04C1F1C9D1D5}"/>
              </a:ext>
            </a:extLst>
          </p:cNvPr>
          <p:cNvSpPr>
            <a:spLocks noGrp="1"/>
          </p:cNvSpPr>
          <p:nvPr>
            <p:ph type="sldNum" sz="quarter" idx="4"/>
          </p:nvPr>
        </p:nvSpPr>
        <p:spPr/>
        <p:txBody>
          <a:bodyPr/>
          <a:lstStyle/>
          <a:p>
            <a:fld id="{5075537C-CA84-1446-933C-8E9D027F9201}" type="slidenum">
              <a:rPr lang="en-US" smtClean="0"/>
              <a:t>39</a:t>
            </a:fld>
            <a:endParaRPr lang="en-US"/>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Introduction</a:t>
            </a:r>
          </a:p>
        </p:txBody>
      </p:sp>
      <p:pic>
        <p:nvPicPr>
          <p:cNvPr id="7" name="Picture 6">
            <a:extLst>
              <a:ext uri="{FF2B5EF4-FFF2-40B4-BE49-F238E27FC236}">
                <a16:creationId xmlns:a16="http://schemas.microsoft.com/office/drawing/2014/main" id="{F57D2AAC-90A4-4846-970F-EEFF077D0406}"/>
              </a:ext>
            </a:extLst>
          </p:cNvPr>
          <p:cNvPicPr>
            <a:picLocks noChangeAspect="1"/>
          </p:cNvPicPr>
          <p:nvPr/>
        </p:nvPicPr>
        <p:blipFill>
          <a:blip r:embed="rId3">
            <a:duotone>
              <a:schemeClr val="accent1">
                <a:shade val="45000"/>
                <a:satMod val="135000"/>
              </a:schemeClr>
              <a:prstClr val="white"/>
            </a:duotone>
          </a:blip>
          <a:stretch>
            <a:fillRect/>
          </a:stretch>
        </p:blipFill>
        <p:spPr>
          <a:xfrm>
            <a:off x="416257" y="2560668"/>
            <a:ext cx="2432794" cy="2432794"/>
          </a:xfrm>
          <a:prstGeom prst="rect">
            <a:avLst/>
          </a:prstGeom>
        </p:spPr>
      </p:pic>
      <p:sp>
        <p:nvSpPr>
          <p:cNvPr id="4" name="Slide Number Placeholder 3">
            <a:extLst>
              <a:ext uri="{FF2B5EF4-FFF2-40B4-BE49-F238E27FC236}">
                <a16:creationId xmlns:a16="http://schemas.microsoft.com/office/drawing/2014/main" id="{A311C53D-47D8-7B4A-B568-D9C50E110CC0}"/>
              </a:ext>
            </a:extLst>
          </p:cNvPr>
          <p:cNvSpPr>
            <a:spLocks noGrp="1"/>
          </p:cNvSpPr>
          <p:nvPr>
            <p:ph type="sldNum" sz="quarter" idx="4"/>
          </p:nvPr>
        </p:nvSpPr>
        <p:spPr/>
        <p:txBody>
          <a:bodyPr/>
          <a:lstStyle/>
          <a:p>
            <a:fld id="{5075537C-CA84-1446-933C-8E9D027F9201}" type="slidenum">
              <a:rPr lang="en-US" smtClean="0"/>
              <a:t>4</a:t>
            </a:fld>
            <a:endParaRPr lang="en-US"/>
          </a:p>
        </p:txBody>
      </p:sp>
      <p:sp>
        <p:nvSpPr>
          <p:cNvPr id="5" name="TextBox 4">
            <a:extLst>
              <a:ext uri="{FF2B5EF4-FFF2-40B4-BE49-F238E27FC236}">
                <a16:creationId xmlns:a16="http://schemas.microsoft.com/office/drawing/2014/main" id="{2C02AA3E-199A-8248-A146-86DA0DBA9A7C}"/>
              </a:ext>
            </a:extLst>
          </p:cNvPr>
          <p:cNvSpPr txBox="1"/>
          <p:nvPr/>
        </p:nvSpPr>
        <p:spPr>
          <a:xfrm>
            <a:off x="3111691" y="1690688"/>
            <a:ext cx="8486632" cy="4585871"/>
          </a:xfrm>
          <a:prstGeom prst="rect">
            <a:avLst/>
          </a:prstGeom>
          <a:noFill/>
        </p:spPr>
        <p:txBody>
          <a:bodyPr wrap="square" rtlCol="0">
            <a:spAutoFit/>
          </a:bodyPr>
          <a:lstStyle/>
          <a:p>
            <a:pPr algn="ctr"/>
            <a:r>
              <a:rPr lang="en-US" sz="2400" u="sng" dirty="0"/>
              <a:t>Project background and context</a:t>
            </a:r>
          </a:p>
          <a:p>
            <a:pPr algn="ctr"/>
            <a:endParaRPr lang="en-US" sz="2400" dirty="0"/>
          </a:p>
          <a:p>
            <a:pPr algn="just"/>
            <a:r>
              <a:rPr lang="en-GB" dirty="0"/>
              <a:t>Falcon9 is part of the falcon rocket family. It is designed and operated by private manufacturer SpaceX. They are mainly used for space exploration such as; cargo delivery, crewed flights to the International Space Station (ISS), etc. </a:t>
            </a:r>
            <a:r>
              <a:rPr lang="en-GB" sz="1600" dirty="0"/>
              <a:t>(Wikipedia).</a:t>
            </a:r>
          </a:p>
          <a:p>
            <a:pPr algn="just"/>
            <a:endParaRPr lang="en-GB" dirty="0"/>
          </a:p>
          <a:p>
            <a:endParaRPr lang="en-GB" dirty="0"/>
          </a:p>
          <a:p>
            <a:pPr algn="just"/>
            <a:r>
              <a:rPr lang="en-GB" dirty="0"/>
              <a:t>Since June 2010, rockets from the falcon9 family have been launched 126 times, with 124 full mission successes, one partial failure and one total loss of spacecraft </a:t>
            </a:r>
            <a:r>
              <a:rPr lang="en-GB" sz="1600" dirty="0"/>
              <a:t>(Wikipedia)</a:t>
            </a:r>
            <a:r>
              <a:rPr lang="en-GB" dirty="0"/>
              <a:t>, hence they have a good record of launches.</a:t>
            </a:r>
          </a:p>
          <a:p>
            <a:endParaRPr lang="en-US" sz="2000" dirty="0"/>
          </a:p>
          <a:p>
            <a:endParaRPr lang="en-US" sz="2000" dirty="0"/>
          </a:p>
          <a:p>
            <a:pPr algn="just"/>
            <a:r>
              <a:rPr lang="en-US" dirty="0"/>
              <a:t>The landing performed on Falcon9 after there launches is usually controlled, hence there high success landing rate. This allows for of reusability, and thus low fare pricing compared to there competitors.</a:t>
            </a:r>
          </a:p>
        </p:txBody>
      </p:sp>
    </p:spTree>
    <p:extLst>
      <p:ext uri="{BB962C8B-B14F-4D97-AF65-F5344CB8AC3E}">
        <p14:creationId xmlns:p14="http://schemas.microsoft.com/office/powerpoint/2010/main" val="4174191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normAutofit/>
          </a:bodyPr>
          <a:lstStyle/>
          <a:p>
            <a:r>
              <a:rPr lang="en-US" dirty="0"/>
              <a:t>&lt;launch success count for all sites, in a </a:t>
            </a:r>
            <a:r>
              <a:rPr lang="en-US" dirty="0" err="1"/>
              <a:t>piechart</a:t>
            </a:r>
            <a:r>
              <a:rPr lang="en-US" dirty="0"/>
              <a:t>&gt;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40</a:t>
            </a:fld>
            <a:endParaRPr lang="en-US"/>
          </a:p>
        </p:txBody>
      </p:sp>
      <p:pic>
        <p:nvPicPr>
          <p:cNvPr id="2" name="Picture 1">
            <a:extLst>
              <a:ext uri="{FF2B5EF4-FFF2-40B4-BE49-F238E27FC236}">
                <a16:creationId xmlns:a16="http://schemas.microsoft.com/office/drawing/2014/main" id="{81E53D05-7BCC-6B44-8F46-7382DF1B7CE1}"/>
              </a:ext>
            </a:extLst>
          </p:cNvPr>
          <p:cNvPicPr>
            <a:picLocks noChangeAspect="1"/>
          </p:cNvPicPr>
          <p:nvPr/>
        </p:nvPicPr>
        <p:blipFill>
          <a:blip r:embed="rId2"/>
          <a:stretch>
            <a:fillRect/>
          </a:stretch>
        </p:blipFill>
        <p:spPr>
          <a:xfrm>
            <a:off x="984344" y="2552227"/>
            <a:ext cx="3915201" cy="3713508"/>
          </a:xfrm>
          <a:prstGeom prst="rect">
            <a:avLst/>
          </a:prstGeom>
        </p:spPr>
      </p:pic>
      <p:pic>
        <p:nvPicPr>
          <p:cNvPr id="6" name="Picture 5">
            <a:extLst>
              <a:ext uri="{FF2B5EF4-FFF2-40B4-BE49-F238E27FC236}">
                <a16:creationId xmlns:a16="http://schemas.microsoft.com/office/drawing/2014/main" id="{9835D12F-3D0E-3B43-940B-4DF40E5AE8A7}"/>
              </a:ext>
            </a:extLst>
          </p:cNvPr>
          <p:cNvPicPr>
            <a:picLocks noChangeAspect="1"/>
          </p:cNvPicPr>
          <p:nvPr/>
        </p:nvPicPr>
        <p:blipFill>
          <a:blip r:embed="rId3"/>
          <a:stretch>
            <a:fillRect/>
          </a:stretch>
        </p:blipFill>
        <p:spPr>
          <a:xfrm>
            <a:off x="4545082" y="5071935"/>
            <a:ext cx="1701800" cy="1193800"/>
          </a:xfrm>
          <a:prstGeom prst="rect">
            <a:avLst/>
          </a:prstGeom>
        </p:spPr>
      </p:pic>
      <p:sp>
        <p:nvSpPr>
          <p:cNvPr id="7" name="TextBox 6">
            <a:extLst>
              <a:ext uri="{FF2B5EF4-FFF2-40B4-BE49-F238E27FC236}">
                <a16:creationId xmlns:a16="http://schemas.microsoft.com/office/drawing/2014/main" id="{A72AB139-D801-674B-8ABB-4EC2796D9FDD}"/>
              </a:ext>
            </a:extLst>
          </p:cNvPr>
          <p:cNvSpPr txBox="1"/>
          <p:nvPr/>
        </p:nvSpPr>
        <p:spPr>
          <a:xfrm>
            <a:off x="1315872" y="1864450"/>
            <a:ext cx="9397621" cy="646331"/>
          </a:xfrm>
          <a:prstGeom prst="rect">
            <a:avLst/>
          </a:prstGeom>
          <a:noFill/>
        </p:spPr>
        <p:txBody>
          <a:bodyPr wrap="square" rtlCol="0">
            <a:spAutoFit/>
          </a:bodyPr>
          <a:lstStyle/>
          <a:p>
            <a:r>
              <a:rPr lang="en-US" dirty="0"/>
              <a:t>The plot below is a screenshot explaining the important elements and findings on the Launch sites success counts</a:t>
            </a:r>
          </a:p>
        </p:txBody>
      </p:sp>
      <p:sp>
        <p:nvSpPr>
          <p:cNvPr id="10" name="TextBox 9">
            <a:extLst>
              <a:ext uri="{FF2B5EF4-FFF2-40B4-BE49-F238E27FC236}">
                <a16:creationId xmlns:a16="http://schemas.microsoft.com/office/drawing/2014/main" id="{B299CA7E-E13C-AD40-B4AC-386802D02014}"/>
              </a:ext>
            </a:extLst>
          </p:cNvPr>
          <p:cNvSpPr txBox="1"/>
          <p:nvPr/>
        </p:nvSpPr>
        <p:spPr>
          <a:xfrm>
            <a:off x="5227093" y="3339416"/>
            <a:ext cx="5036024" cy="646331"/>
          </a:xfrm>
          <a:prstGeom prst="rect">
            <a:avLst/>
          </a:prstGeom>
          <a:noFill/>
        </p:spPr>
        <p:txBody>
          <a:bodyPr wrap="square" rtlCol="0">
            <a:spAutoFit/>
          </a:bodyPr>
          <a:lstStyle/>
          <a:p>
            <a:r>
              <a:rPr lang="en-DE" dirty="0"/>
              <a:t>From the Piechart, we can observe that the launch site </a:t>
            </a:r>
            <a:r>
              <a:rPr lang="en-DE" b="1" u="sng" dirty="0"/>
              <a:t>KSC LC-39A</a:t>
            </a:r>
            <a:r>
              <a:rPr lang="en-DE" dirty="0"/>
              <a:t> has the most success count</a:t>
            </a:r>
          </a:p>
        </p:txBody>
      </p:sp>
    </p:spTree>
    <p:extLst>
      <p:ext uri="{BB962C8B-B14F-4D97-AF65-F5344CB8AC3E}">
        <p14:creationId xmlns:p14="http://schemas.microsoft.com/office/powerpoint/2010/main" val="2937876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normAutofit/>
          </a:bodyPr>
          <a:lstStyle/>
          <a:p>
            <a:r>
              <a:rPr lang="en-US" dirty="0"/>
              <a:t>&lt;launch site with highest launch success ratio&gt;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41</a:t>
            </a:fld>
            <a:endParaRPr lang="en-US"/>
          </a:p>
        </p:txBody>
      </p:sp>
      <p:pic>
        <p:nvPicPr>
          <p:cNvPr id="7" name="Picture 6">
            <a:extLst>
              <a:ext uri="{FF2B5EF4-FFF2-40B4-BE49-F238E27FC236}">
                <a16:creationId xmlns:a16="http://schemas.microsoft.com/office/drawing/2014/main" id="{D529AC78-64E7-CA44-8DE3-EA79A6AE2843}"/>
              </a:ext>
            </a:extLst>
          </p:cNvPr>
          <p:cNvPicPr>
            <a:picLocks noChangeAspect="1"/>
          </p:cNvPicPr>
          <p:nvPr/>
        </p:nvPicPr>
        <p:blipFill rotWithShape="1">
          <a:blip r:embed="rId2"/>
          <a:srcRect l="25561" t="8476" r="26634" b="13820"/>
          <a:stretch/>
        </p:blipFill>
        <p:spPr>
          <a:xfrm>
            <a:off x="1152099" y="2691049"/>
            <a:ext cx="3758329" cy="3448405"/>
          </a:xfrm>
          <a:prstGeom prst="rect">
            <a:avLst/>
          </a:prstGeom>
        </p:spPr>
      </p:pic>
      <p:pic>
        <p:nvPicPr>
          <p:cNvPr id="6" name="Picture 5">
            <a:extLst>
              <a:ext uri="{FF2B5EF4-FFF2-40B4-BE49-F238E27FC236}">
                <a16:creationId xmlns:a16="http://schemas.microsoft.com/office/drawing/2014/main" id="{E8B329C6-56C1-9045-89CA-0D7AAE85CB1C}"/>
              </a:ext>
            </a:extLst>
          </p:cNvPr>
          <p:cNvPicPr>
            <a:picLocks noChangeAspect="1"/>
          </p:cNvPicPr>
          <p:nvPr/>
        </p:nvPicPr>
        <p:blipFill>
          <a:blip r:embed="rId3"/>
          <a:stretch>
            <a:fillRect/>
          </a:stretch>
        </p:blipFill>
        <p:spPr>
          <a:xfrm>
            <a:off x="4516728" y="5250454"/>
            <a:ext cx="787400" cy="889000"/>
          </a:xfrm>
          <a:prstGeom prst="rect">
            <a:avLst/>
          </a:prstGeom>
        </p:spPr>
      </p:pic>
      <p:sp>
        <p:nvSpPr>
          <p:cNvPr id="8" name="TextBox 7">
            <a:extLst>
              <a:ext uri="{FF2B5EF4-FFF2-40B4-BE49-F238E27FC236}">
                <a16:creationId xmlns:a16="http://schemas.microsoft.com/office/drawing/2014/main" id="{A22E7C41-1091-5044-B51B-E0F66D16F1ED}"/>
              </a:ext>
            </a:extLst>
          </p:cNvPr>
          <p:cNvSpPr txBox="1"/>
          <p:nvPr/>
        </p:nvSpPr>
        <p:spPr>
          <a:xfrm>
            <a:off x="5036024" y="3567161"/>
            <a:ext cx="5090614" cy="923330"/>
          </a:xfrm>
          <a:prstGeom prst="rect">
            <a:avLst/>
          </a:prstGeom>
          <a:noFill/>
        </p:spPr>
        <p:txBody>
          <a:bodyPr wrap="square" rtlCol="0">
            <a:spAutoFit/>
          </a:bodyPr>
          <a:lstStyle/>
          <a:p>
            <a:r>
              <a:rPr lang="en-DE" dirty="0"/>
              <a:t>From the data from the previous plots, </a:t>
            </a:r>
            <a:r>
              <a:rPr lang="en-DE" b="1" u="sng" dirty="0"/>
              <a:t>KSC LC-39A</a:t>
            </a:r>
            <a:r>
              <a:rPr lang="en-DE" dirty="0"/>
              <a:t> has the most success ratio of 76.9% and 23.1% failure rate.</a:t>
            </a:r>
          </a:p>
        </p:txBody>
      </p:sp>
      <p:sp>
        <p:nvSpPr>
          <p:cNvPr id="11" name="TextBox 10">
            <a:extLst>
              <a:ext uri="{FF2B5EF4-FFF2-40B4-BE49-F238E27FC236}">
                <a16:creationId xmlns:a16="http://schemas.microsoft.com/office/drawing/2014/main" id="{9D9A33D7-32AB-AF46-A8D3-1B256EFF412B}"/>
              </a:ext>
            </a:extLst>
          </p:cNvPr>
          <p:cNvSpPr txBox="1"/>
          <p:nvPr/>
        </p:nvSpPr>
        <p:spPr>
          <a:xfrm>
            <a:off x="838200" y="1701302"/>
            <a:ext cx="9397621" cy="646331"/>
          </a:xfrm>
          <a:prstGeom prst="rect">
            <a:avLst/>
          </a:prstGeom>
          <a:noFill/>
        </p:spPr>
        <p:txBody>
          <a:bodyPr wrap="square" rtlCol="0">
            <a:spAutoFit/>
          </a:bodyPr>
          <a:lstStyle/>
          <a:p>
            <a:r>
              <a:rPr lang="en-US" dirty="0"/>
              <a:t>The plot below is a screenshot explaining the important elements and findings on the Launch sites success counts</a:t>
            </a:r>
          </a:p>
        </p:txBody>
      </p:sp>
    </p:spTree>
    <p:extLst>
      <p:ext uri="{BB962C8B-B14F-4D97-AF65-F5344CB8AC3E}">
        <p14:creationId xmlns:p14="http://schemas.microsoft.com/office/powerpoint/2010/main" val="990320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normAutofit/>
          </a:bodyPr>
          <a:lstStyle/>
          <a:p>
            <a:r>
              <a:rPr lang="en-US" sz="3600" dirty="0"/>
              <a:t>&lt; Payload vs. Launch Outcome scatter plot for all sites &gt;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42</a:t>
            </a:fld>
            <a:endParaRPr lang="en-US" dirty="0"/>
          </a:p>
        </p:txBody>
      </p:sp>
      <p:pic>
        <p:nvPicPr>
          <p:cNvPr id="2" name="Picture 1">
            <a:extLst>
              <a:ext uri="{FF2B5EF4-FFF2-40B4-BE49-F238E27FC236}">
                <a16:creationId xmlns:a16="http://schemas.microsoft.com/office/drawing/2014/main" id="{37E9B7FB-A9DC-C84B-ADFC-28106B754633}"/>
              </a:ext>
            </a:extLst>
          </p:cNvPr>
          <p:cNvPicPr>
            <a:picLocks noChangeAspect="1"/>
          </p:cNvPicPr>
          <p:nvPr/>
        </p:nvPicPr>
        <p:blipFill rotWithShape="1">
          <a:blip r:embed="rId2"/>
          <a:srcRect b="16558"/>
          <a:stretch/>
        </p:blipFill>
        <p:spPr>
          <a:xfrm>
            <a:off x="602886" y="1690688"/>
            <a:ext cx="10986227" cy="3482294"/>
          </a:xfrm>
          <a:prstGeom prst="rect">
            <a:avLst/>
          </a:prstGeom>
        </p:spPr>
      </p:pic>
      <p:sp>
        <p:nvSpPr>
          <p:cNvPr id="6" name="TextBox 5">
            <a:extLst>
              <a:ext uri="{FF2B5EF4-FFF2-40B4-BE49-F238E27FC236}">
                <a16:creationId xmlns:a16="http://schemas.microsoft.com/office/drawing/2014/main" id="{AE2D09F3-4153-DF4D-A6B6-11A17993BF1E}"/>
              </a:ext>
            </a:extLst>
          </p:cNvPr>
          <p:cNvSpPr txBox="1"/>
          <p:nvPr/>
        </p:nvSpPr>
        <p:spPr>
          <a:xfrm>
            <a:off x="1382973" y="5276494"/>
            <a:ext cx="9970827" cy="646331"/>
          </a:xfrm>
          <a:prstGeom prst="rect">
            <a:avLst/>
          </a:prstGeom>
          <a:noFill/>
        </p:spPr>
        <p:txBody>
          <a:bodyPr wrap="square" rtlCol="0">
            <a:spAutoFit/>
          </a:bodyPr>
          <a:lstStyle/>
          <a:p>
            <a:r>
              <a:rPr lang="en-US" dirty="0"/>
              <a:t>The plot above is a screenshot explaining the important of payloads and launch outcomes.</a:t>
            </a:r>
          </a:p>
          <a:p>
            <a:pPr marL="285750" indent="-285750">
              <a:buFont typeface="Arial" panose="020B0604020202020204" pitchFamily="34" charset="0"/>
              <a:buChar char="•"/>
            </a:pPr>
            <a:r>
              <a:rPr lang="en-US" dirty="0"/>
              <a:t>It is observed that Low weighted payloads have a higher success rate</a:t>
            </a:r>
          </a:p>
        </p:txBody>
      </p:sp>
    </p:spTree>
    <p:extLst>
      <p:ext uri="{BB962C8B-B14F-4D97-AF65-F5344CB8AC3E}">
        <p14:creationId xmlns:p14="http://schemas.microsoft.com/office/powerpoint/2010/main" val="1479084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Predictive analysis (Classification)</a:t>
            </a:r>
          </a:p>
        </p:txBody>
      </p:sp>
      <p:sp>
        <p:nvSpPr>
          <p:cNvPr id="3" name="Slide Number Placeholder 2">
            <a:extLst>
              <a:ext uri="{FF2B5EF4-FFF2-40B4-BE49-F238E27FC236}">
                <a16:creationId xmlns:a16="http://schemas.microsoft.com/office/drawing/2014/main" id="{14FDC8F1-F98E-B74A-AFE7-5BAA1319DEFF}"/>
              </a:ext>
            </a:extLst>
          </p:cNvPr>
          <p:cNvSpPr>
            <a:spLocks noGrp="1"/>
          </p:cNvSpPr>
          <p:nvPr>
            <p:ph type="sldNum" sz="quarter" idx="4"/>
          </p:nvPr>
        </p:nvSpPr>
        <p:spPr/>
        <p:txBody>
          <a:bodyPr/>
          <a:lstStyle/>
          <a:p>
            <a:fld id="{5075537C-CA84-1446-933C-8E9D027F9201}" type="slidenum">
              <a:rPr lang="en-US" smtClean="0"/>
              <a:t>43</a:t>
            </a:fld>
            <a:endParaRPr lang="en-US"/>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2941543" y="630758"/>
            <a:ext cx="3932237" cy="716507"/>
          </a:xfrm>
        </p:spPr>
        <p:txBody>
          <a:bodyPr>
            <a:normAutofit/>
          </a:bodyPr>
          <a:lstStyle/>
          <a:p>
            <a:r>
              <a:rPr lang="en-US" dirty="0"/>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4"/>
          </p:nvPr>
        </p:nvSpPr>
        <p:spPr/>
        <p:txBody>
          <a:bodyPr/>
          <a:lstStyle/>
          <a:p>
            <a:fld id="{5075537C-CA84-1446-933C-8E9D027F9201}" type="slidenum">
              <a:rPr lang="en-US" smtClean="0"/>
              <a:t>44</a:t>
            </a:fld>
            <a:endParaRPr lang="en-US"/>
          </a:p>
        </p:txBody>
      </p:sp>
      <p:pic>
        <p:nvPicPr>
          <p:cNvPr id="13" name="Picture 12">
            <a:extLst>
              <a:ext uri="{FF2B5EF4-FFF2-40B4-BE49-F238E27FC236}">
                <a16:creationId xmlns:a16="http://schemas.microsoft.com/office/drawing/2014/main" id="{D1257D29-6BAA-874F-BF45-E443D4615773}"/>
              </a:ext>
            </a:extLst>
          </p:cNvPr>
          <p:cNvPicPr>
            <a:picLocks noChangeAspect="1"/>
          </p:cNvPicPr>
          <p:nvPr/>
        </p:nvPicPr>
        <p:blipFill>
          <a:blip r:embed="rId2"/>
          <a:stretch>
            <a:fillRect/>
          </a:stretch>
        </p:blipFill>
        <p:spPr>
          <a:xfrm>
            <a:off x="4812968" y="1519439"/>
            <a:ext cx="6515384" cy="4707803"/>
          </a:xfrm>
          <a:prstGeom prst="rect">
            <a:avLst/>
          </a:prstGeom>
        </p:spPr>
      </p:pic>
      <p:sp>
        <p:nvSpPr>
          <p:cNvPr id="16" name="TextBox 15">
            <a:extLst>
              <a:ext uri="{FF2B5EF4-FFF2-40B4-BE49-F238E27FC236}">
                <a16:creationId xmlns:a16="http://schemas.microsoft.com/office/drawing/2014/main" id="{966FE6BF-C39C-7F49-920E-A1CE85467535}"/>
              </a:ext>
            </a:extLst>
          </p:cNvPr>
          <p:cNvSpPr txBox="1"/>
          <p:nvPr/>
        </p:nvSpPr>
        <p:spPr>
          <a:xfrm>
            <a:off x="723332" y="2244060"/>
            <a:ext cx="3671248" cy="2646878"/>
          </a:xfrm>
          <a:prstGeom prst="rect">
            <a:avLst/>
          </a:prstGeom>
          <a:noFill/>
        </p:spPr>
        <p:txBody>
          <a:bodyPr wrap="square" rtlCol="0">
            <a:spAutoFit/>
          </a:bodyPr>
          <a:lstStyle/>
          <a:p>
            <a:r>
              <a:rPr lang="en-US" sz="2000" dirty="0"/>
              <a:t>From the chart, we can observe that:</a:t>
            </a:r>
          </a:p>
          <a:p>
            <a:endParaRPr lang="en-US" dirty="0"/>
          </a:p>
          <a:p>
            <a:r>
              <a:rPr lang="en-GB" dirty="0"/>
              <a:t>All models: ('Logistic Regression,', 'Decision Tree', 'KNN', '&amp;', 'SVM') provided similar results with 0.83 as the final values after applying hyper-parameter tunning.</a:t>
            </a:r>
            <a:endParaRPr lang="en-US" dirty="0"/>
          </a:p>
          <a:p>
            <a:endParaRPr lang="en-DE" dirty="0"/>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9788" y="457200"/>
            <a:ext cx="3932237" cy="784746"/>
          </a:xfrm>
        </p:spPr>
        <p:txBody>
          <a:bodyPr>
            <a:normAutofit/>
          </a:bodyPr>
          <a:lstStyle/>
          <a:p>
            <a:r>
              <a:rPr lang="en-US" dirty="0"/>
              <a:t>Confusion Matrix</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4"/>
          </p:nvPr>
        </p:nvSpPr>
        <p:spPr/>
        <p:txBody>
          <a:bodyPr/>
          <a:lstStyle/>
          <a:p>
            <a:fld id="{5075537C-CA84-1446-933C-8E9D027F9201}" type="slidenum">
              <a:rPr lang="en-US" smtClean="0"/>
              <a:t>45</a:t>
            </a:fld>
            <a:endParaRPr lang="en-US"/>
          </a:p>
        </p:txBody>
      </p:sp>
      <p:pic>
        <p:nvPicPr>
          <p:cNvPr id="11266" name="Picture 2">
            <a:extLst>
              <a:ext uri="{FF2B5EF4-FFF2-40B4-BE49-F238E27FC236}">
                <a16:creationId xmlns:a16="http://schemas.microsoft.com/office/drawing/2014/main" id="{19BCE89D-1E40-5246-8C4D-D48C78D9B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112" y="2127883"/>
            <a:ext cx="5408469" cy="41765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CA53D00-75CF-7340-B9C8-8592963FA5FD}"/>
              </a:ext>
            </a:extLst>
          </p:cNvPr>
          <p:cNvSpPr txBox="1"/>
          <p:nvPr/>
        </p:nvSpPr>
        <p:spPr>
          <a:xfrm>
            <a:off x="1694597" y="1526212"/>
            <a:ext cx="8802806" cy="369332"/>
          </a:xfrm>
          <a:prstGeom prst="rect">
            <a:avLst/>
          </a:prstGeom>
          <a:noFill/>
        </p:spPr>
        <p:txBody>
          <a:bodyPr wrap="square" rtlCol="0">
            <a:spAutoFit/>
          </a:bodyPr>
          <a:lstStyle/>
          <a:p>
            <a:r>
              <a:rPr lang="en-DE" dirty="0"/>
              <a:t>Here’s the confusion matrix of the best performing model</a:t>
            </a:r>
          </a:p>
        </p:txBody>
      </p:sp>
      <p:pic>
        <p:nvPicPr>
          <p:cNvPr id="10" name="Picture 9">
            <a:extLst>
              <a:ext uri="{FF2B5EF4-FFF2-40B4-BE49-F238E27FC236}">
                <a16:creationId xmlns:a16="http://schemas.microsoft.com/office/drawing/2014/main" id="{C94294FF-2EEB-2848-A0B7-203C3777A20C}"/>
              </a:ext>
            </a:extLst>
          </p:cNvPr>
          <p:cNvPicPr>
            <a:picLocks noChangeAspect="1"/>
          </p:cNvPicPr>
          <p:nvPr/>
        </p:nvPicPr>
        <p:blipFill rotWithShape="1">
          <a:blip r:embed="rId3"/>
          <a:srcRect t="50000" r="72873" b="3367"/>
          <a:stretch/>
        </p:blipFill>
        <p:spPr>
          <a:xfrm>
            <a:off x="8171881" y="2687534"/>
            <a:ext cx="2325522" cy="208469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CONCLUSION</a:t>
            </a:r>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duotone>
              <a:schemeClr val="accent1">
                <a:shade val="45000"/>
                <a:satMod val="135000"/>
              </a:schemeClr>
              <a:prstClr val="white"/>
            </a:duotone>
          </a:blip>
          <a:stretch>
            <a:fillRect/>
          </a:stretch>
        </p:blipFill>
        <p:spPr>
          <a:xfrm>
            <a:off x="1125967" y="2113896"/>
            <a:ext cx="3054361" cy="3054361"/>
          </a:xfrm>
          <a:prstGeom prst="rect">
            <a:avLst/>
          </a:prstGeom>
        </p:spPr>
      </p:pic>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4"/>
          </p:nvPr>
        </p:nvSpPr>
        <p:spPr/>
        <p:txBody>
          <a:bodyPr/>
          <a:lstStyle/>
          <a:p>
            <a:fld id="{5075537C-CA84-1446-933C-8E9D027F9201}" type="slidenum">
              <a:rPr lang="en-US" smtClean="0"/>
              <a:t>46</a:t>
            </a:fld>
            <a:endParaRPr lang="en-US"/>
          </a:p>
        </p:txBody>
      </p:sp>
      <p:sp>
        <p:nvSpPr>
          <p:cNvPr id="9" name="TextBox 8">
            <a:extLst>
              <a:ext uri="{FF2B5EF4-FFF2-40B4-BE49-F238E27FC236}">
                <a16:creationId xmlns:a16="http://schemas.microsoft.com/office/drawing/2014/main" id="{544D01B1-2A3A-A947-989B-37065BAC7B4D}"/>
              </a:ext>
            </a:extLst>
          </p:cNvPr>
          <p:cNvSpPr txBox="1"/>
          <p:nvPr/>
        </p:nvSpPr>
        <p:spPr>
          <a:xfrm>
            <a:off x="4180328" y="1869083"/>
            <a:ext cx="7069540" cy="4585871"/>
          </a:xfrm>
          <a:prstGeom prst="rect">
            <a:avLst/>
          </a:prstGeom>
          <a:noFill/>
        </p:spPr>
        <p:txBody>
          <a:bodyPr wrap="square" rtlCol="0">
            <a:spAutoFit/>
          </a:bodyPr>
          <a:lstStyle/>
          <a:p>
            <a:pPr marL="285750" indent="-285750">
              <a:buFont typeface="Arial" panose="020B0604020202020204" pitchFamily="34" charset="0"/>
              <a:buChar char="•"/>
            </a:pPr>
            <a:r>
              <a:rPr lang="en-US" b="1" u="sng" dirty="0"/>
              <a:t>Point1</a:t>
            </a:r>
            <a:r>
              <a:rPr lang="en-US" dirty="0"/>
              <a:t>: </a:t>
            </a:r>
            <a:r>
              <a:rPr lang="en-DE" dirty="0"/>
              <a:t>Most of the Falcon9 rocket launching took place at the CCAFS LC-40, with over 60% success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u="sng" dirty="0"/>
              <a:t>Point 2</a:t>
            </a:r>
            <a:r>
              <a:rPr lang="en-US" dirty="0"/>
              <a:t>: Falcon9 rocket launches with relatively  lower payload masses are observed to have high success rate </a:t>
            </a:r>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r>
              <a:rPr lang="en-US" sz="2000" b="1" u="sng" dirty="0"/>
              <a:t>Point 3</a:t>
            </a:r>
            <a:r>
              <a:rPr lang="en-US" sz="2000" dirty="0"/>
              <a:t>: </a:t>
            </a:r>
            <a:r>
              <a:rPr lang="en-GB" sz="2000" dirty="0"/>
              <a:t>Orbits with high success rate includes: ESL, GEO, HEO, SSO, &amp; VLEO</a:t>
            </a:r>
          </a:p>
          <a:p>
            <a:pPr marL="342900" indent="-342900">
              <a:buFont typeface="Arial" panose="020B0604020202020204" pitchFamily="34" charset="0"/>
              <a:buChar char="•"/>
            </a:pPr>
            <a:endParaRPr lang="en-US" dirty="0"/>
          </a:p>
          <a:p>
            <a:pPr marL="285750" indent="-285750">
              <a:buFont typeface="Arial" panose="020B0604020202020204" pitchFamily="34" charset="0"/>
              <a:buChar char="•"/>
            </a:pPr>
            <a:r>
              <a:rPr lang="en-US" b="1" u="sng" dirty="0"/>
              <a:t>Point 4</a:t>
            </a:r>
            <a:r>
              <a:rPr lang="en-US" dirty="0"/>
              <a:t>: </a:t>
            </a:r>
            <a:r>
              <a:rPr lang="en-GB" dirty="0"/>
              <a:t>All models: ('Logistic Regression,', 'Decision Tree', 'KNN', '&amp;', 'SVM') provided similar results with 0.83 as the final values following hyper-parameter tuning.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u="sng" dirty="0"/>
              <a:t>POINT 5</a:t>
            </a:r>
            <a:r>
              <a:rPr lang="en-GB" dirty="0"/>
              <a:t>: There’s been improvement in the success outcomes year on year…</a:t>
            </a:r>
            <a:endParaRPr lang="en-US" dirty="0"/>
          </a:p>
          <a:p>
            <a:endParaRPr lang="en-DE" dirty="0"/>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Introduction</a:t>
            </a:r>
          </a:p>
        </p:txBody>
      </p:sp>
      <p:pic>
        <p:nvPicPr>
          <p:cNvPr id="7" name="Picture 6">
            <a:extLst>
              <a:ext uri="{FF2B5EF4-FFF2-40B4-BE49-F238E27FC236}">
                <a16:creationId xmlns:a16="http://schemas.microsoft.com/office/drawing/2014/main" id="{F57D2AAC-90A4-4846-970F-EEFF077D0406}"/>
              </a:ext>
            </a:extLst>
          </p:cNvPr>
          <p:cNvPicPr>
            <a:picLocks noChangeAspect="1"/>
          </p:cNvPicPr>
          <p:nvPr/>
        </p:nvPicPr>
        <p:blipFill>
          <a:blip r:embed="rId3">
            <a:duotone>
              <a:schemeClr val="accent1">
                <a:shade val="45000"/>
                <a:satMod val="135000"/>
              </a:schemeClr>
              <a:prstClr val="white"/>
            </a:duotone>
          </a:blip>
          <a:stretch>
            <a:fillRect/>
          </a:stretch>
        </p:blipFill>
        <p:spPr>
          <a:xfrm>
            <a:off x="1189834" y="2212603"/>
            <a:ext cx="2432794" cy="2432794"/>
          </a:xfrm>
          <a:prstGeom prst="rect">
            <a:avLst/>
          </a:prstGeom>
        </p:spPr>
      </p:pic>
      <p:sp>
        <p:nvSpPr>
          <p:cNvPr id="4" name="Slide Number Placeholder 3">
            <a:extLst>
              <a:ext uri="{FF2B5EF4-FFF2-40B4-BE49-F238E27FC236}">
                <a16:creationId xmlns:a16="http://schemas.microsoft.com/office/drawing/2014/main" id="{A311C53D-47D8-7B4A-B568-D9C50E110CC0}"/>
              </a:ext>
            </a:extLst>
          </p:cNvPr>
          <p:cNvSpPr>
            <a:spLocks noGrp="1"/>
          </p:cNvSpPr>
          <p:nvPr>
            <p:ph type="sldNum" sz="quarter" idx="4"/>
          </p:nvPr>
        </p:nvSpPr>
        <p:spPr/>
        <p:txBody>
          <a:bodyPr/>
          <a:lstStyle/>
          <a:p>
            <a:fld id="{5075537C-CA84-1446-933C-8E9D027F9201}" type="slidenum">
              <a:rPr lang="en-US" smtClean="0"/>
              <a:t>5</a:t>
            </a:fld>
            <a:endParaRPr lang="en-US"/>
          </a:p>
        </p:txBody>
      </p:sp>
      <p:sp>
        <p:nvSpPr>
          <p:cNvPr id="3" name="TextBox 2">
            <a:extLst>
              <a:ext uri="{FF2B5EF4-FFF2-40B4-BE49-F238E27FC236}">
                <a16:creationId xmlns:a16="http://schemas.microsoft.com/office/drawing/2014/main" id="{57A177BD-239B-7F44-807F-F526882C4783}"/>
              </a:ext>
            </a:extLst>
          </p:cNvPr>
          <p:cNvSpPr txBox="1"/>
          <p:nvPr/>
        </p:nvSpPr>
        <p:spPr>
          <a:xfrm>
            <a:off x="4203511" y="1690688"/>
            <a:ext cx="6569406" cy="4154984"/>
          </a:xfrm>
          <a:prstGeom prst="rect">
            <a:avLst/>
          </a:prstGeom>
          <a:noFill/>
        </p:spPr>
        <p:txBody>
          <a:bodyPr wrap="square" rtlCol="0">
            <a:spAutoFit/>
          </a:bodyPr>
          <a:lstStyle/>
          <a:p>
            <a:pPr algn="ctr"/>
            <a:r>
              <a:rPr lang="en-US" sz="2400" u="sng" dirty="0"/>
              <a:t>Objectives</a:t>
            </a:r>
          </a:p>
          <a:p>
            <a:pPr algn="ctr"/>
            <a:endParaRPr lang="en-US" sz="2400" dirty="0"/>
          </a:p>
          <a:p>
            <a:r>
              <a:rPr lang="en-US" dirty="0"/>
              <a:t>For other manufacturers to stand a chance against SpaceX, historical falcon9 launch data needs analyzed for key questions such as:</a:t>
            </a:r>
          </a:p>
          <a:p>
            <a:endParaRPr lang="en-US" dirty="0"/>
          </a:p>
          <a:p>
            <a:pPr marL="285750" indent="-285750">
              <a:buFont typeface="Wingdings" pitchFamily="2" charset="2"/>
              <a:buChar char="Ø"/>
            </a:pPr>
            <a:r>
              <a:rPr lang="en-US" dirty="0"/>
              <a:t>What are the principal factors for a successful landing?</a:t>
            </a:r>
          </a:p>
          <a:p>
            <a:endParaRPr lang="en-US" dirty="0"/>
          </a:p>
          <a:p>
            <a:pPr marL="285750" indent="-285750">
              <a:buFont typeface="Wingdings" pitchFamily="2" charset="2"/>
              <a:buChar char="Ø"/>
            </a:pPr>
            <a:r>
              <a:rPr lang="en-US" dirty="0"/>
              <a:t>What factors are associated with failure landing?   </a:t>
            </a:r>
          </a:p>
          <a:p>
            <a:endParaRPr lang="en-US" dirty="0"/>
          </a:p>
          <a:p>
            <a:endParaRPr lang="en-US" dirty="0"/>
          </a:p>
          <a:p>
            <a:pPr algn="just"/>
            <a:r>
              <a:rPr lang="en-GB" dirty="0"/>
              <a:t>If known, Information on a possible successful rocket landing can be used by other rocket companies to bid against SpaceX’s rocket launch pricing.</a:t>
            </a:r>
            <a:endParaRPr lang="en-US" dirty="0"/>
          </a:p>
          <a:p>
            <a:endParaRPr lang="en-DE" dirty="0"/>
          </a:p>
        </p:txBody>
      </p:sp>
    </p:spTree>
    <p:extLst>
      <p:ext uri="{BB962C8B-B14F-4D97-AF65-F5344CB8AC3E}">
        <p14:creationId xmlns:p14="http://schemas.microsoft.com/office/powerpoint/2010/main" val="4162511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Methodology</a:t>
            </a:r>
          </a:p>
        </p:txBody>
      </p:sp>
      <p:pic>
        <p:nvPicPr>
          <p:cNvPr id="5" name="Picture 4">
            <a:extLst>
              <a:ext uri="{FF2B5EF4-FFF2-40B4-BE49-F238E27FC236}">
                <a16:creationId xmlns:a16="http://schemas.microsoft.com/office/drawing/2014/main" id="{D67BC1C6-7E6A-1F48-8526-B99806B6E370}"/>
              </a:ext>
            </a:extLst>
          </p:cNvPr>
          <p:cNvPicPr>
            <a:picLocks noChangeAspect="1"/>
          </p:cNvPicPr>
          <p:nvPr/>
        </p:nvPicPr>
        <p:blipFill>
          <a:blip r:embed="rId3">
            <a:duotone>
              <a:schemeClr val="accent1">
                <a:shade val="45000"/>
                <a:satMod val="135000"/>
              </a:schemeClr>
              <a:prstClr val="white"/>
            </a:duotone>
          </a:blip>
          <a:stretch>
            <a:fillRect/>
          </a:stretch>
        </p:blipFill>
        <p:spPr>
          <a:xfrm>
            <a:off x="979655" y="1831709"/>
            <a:ext cx="3194581" cy="3194581"/>
          </a:xfrm>
          <a:prstGeom prst="rect">
            <a:avLst/>
          </a:prstGeom>
        </p:spPr>
      </p:pic>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4"/>
          </p:nvPr>
        </p:nvSpPr>
        <p:spPr/>
        <p:txBody>
          <a:bodyPr/>
          <a:lstStyle/>
          <a:p>
            <a:fld id="{5075537C-CA84-1446-933C-8E9D027F9201}" type="slidenum">
              <a:rPr lang="en-US" smtClean="0"/>
              <a:t>6</a:t>
            </a:fld>
            <a:endParaRPr lang="en-US"/>
          </a:p>
        </p:txBody>
      </p:sp>
      <p:sp>
        <p:nvSpPr>
          <p:cNvPr id="3" name="TextBox 2">
            <a:extLst>
              <a:ext uri="{FF2B5EF4-FFF2-40B4-BE49-F238E27FC236}">
                <a16:creationId xmlns:a16="http://schemas.microsoft.com/office/drawing/2014/main" id="{D525E2BB-9E45-8F44-A262-6EF0BF36BD10}"/>
              </a:ext>
            </a:extLst>
          </p:cNvPr>
          <p:cNvSpPr txBox="1"/>
          <p:nvPr/>
        </p:nvSpPr>
        <p:spPr>
          <a:xfrm>
            <a:off x="4722125" y="1446663"/>
            <a:ext cx="6851176" cy="5262979"/>
          </a:xfrm>
          <a:prstGeom prst="rect">
            <a:avLst/>
          </a:prstGeom>
          <a:noFill/>
        </p:spPr>
        <p:txBody>
          <a:bodyPr wrap="square" rtlCol="0">
            <a:spAutoFit/>
          </a:bodyPr>
          <a:lstStyle/>
          <a:p>
            <a:pPr marL="342900" indent="-342900">
              <a:buFont typeface="Arial" panose="020B0604020202020204" pitchFamily="34" charset="0"/>
              <a:buChar char="•"/>
            </a:pPr>
            <a:r>
              <a:rPr lang="en-US" sz="2200" dirty="0"/>
              <a:t>Data collection methodology:</a:t>
            </a:r>
          </a:p>
          <a:p>
            <a:pPr marL="742950" lvl="1" indent="-285750">
              <a:buFont typeface="Arial" panose="020B0604020202020204" pitchFamily="34" charset="0"/>
              <a:buChar char="•"/>
            </a:pPr>
            <a:r>
              <a:rPr lang="en-US" dirty="0"/>
              <a:t>Describes how data were collected </a:t>
            </a:r>
          </a:p>
          <a:p>
            <a:endParaRPr lang="en-US" sz="2200" dirty="0"/>
          </a:p>
          <a:p>
            <a:pPr marL="342900" indent="-342900">
              <a:buFont typeface="Arial" panose="020B0604020202020204" pitchFamily="34" charset="0"/>
              <a:buChar char="•"/>
            </a:pPr>
            <a:r>
              <a:rPr lang="en-US" sz="2200" dirty="0"/>
              <a:t>Performed data wrangling</a:t>
            </a:r>
          </a:p>
          <a:p>
            <a:pPr marL="742950" lvl="1" indent="-285750">
              <a:buFont typeface="Arial" panose="020B0604020202020204" pitchFamily="34" charset="0"/>
              <a:buChar char="•"/>
            </a:pPr>
            <a:r>
              <a:rPr lang="en-US" dirty="0"/>
              <a:t>Describes how data were processed</a:t>
            </a:r>
          </a:p>
          <a:p>
            <a:endParaRPr lang="en-US" sz="2200" dirty="0"/>
          </a:p>
          <a:p>
            <a:pPr marL="342900" indent="-342900">
              <a:buFont typeface="Arial" panose="020B0604020202020204" pitchFamily="34" charset="0"/>
              <a:buChar char="•"/>
            </a:pPr>
            <a:r>
              <a:rPr lang="en-US" sz="2200" dirty="0"/>
              <a:t>Performed exploratory data analysis (EDA) using visualization and SQL</a:t>
            </a:r>
          </a:p>
          <a:p>
            <a:endParaRPr lang="en-US" sz="2200" dirty="0"/>
          </a:p>
          <a:p>
            <a:pPr marL="342900" indent="-342900">
              <a:buFont typeface="Arial" panose="020B0604020202020204" pitchFamily="34" charset="0"/>
              <a:buChar char="•"/>
            </a:pPr>
            <a:r>
              <a:rPr lang="en-US" sz="2200" dirty="0"/>
              <a:t>Performed interactive visual analytics using Folium and </a:t>
            </a:r>
            <a:r>
              <a:rPr lang="en-US" sz="2200" dirty="0" err="1"/>
              <a:t>Plotly</a:t>
            </a:r>
            <a:r>
              <a:rPr lang="en-US" sz="2200" dirty="0"/>
              <a:t> Dash</a:t>
            </a:r>
          </a:p>
          <a:p>
            <a:endParaRPr lang="en-US" sz="2200" dirty="0"/>
          </a:p>
          <a:p>
            <a:pPr marL="342900" indent="-342900">
              <a:buFont typeface="Arial" panose="020B0604020202020204" pitchFamily="34" charset="0"/>
              <a:buChar char="•"/>
            </a:pPr>
            <a:r>
              <a:rPr lang="en-US" sz="2200" dirty="0"/>
              <a:t>Performed predictive analysis using classification models</a:t>
            </a:r>
          </a:p>
          <a:p>
            <a:pPr marL="742950" lvl="1" indent="-285750">
              <a:buFont typeface="Arial" panose="020B0604020202020204" pitchFamily="34" charset="0"/>
              <a:buChar char="•"/>
            </a:pPr>
            <a:r>
              <a:rPr lang="en-US" dirty="0"/>
              <a:t>Built, tune, and evaluated classification models</a:t>
            </a:r>
          </a:p>
          <a:p>
            <a:endParaRPr lang="en-DE" dirty="0"/>
          </a:p>
        </p:txBody>
      </p:sp>
    </p:spTree>
    <p:extLst>
      <p:ext uri="{BB962C8B-B14F-4D97-AF65-F5344CB8AC3E}">
        <p14:creationId xmlns:p14="http://schemas.microsoft.com/office/powerpoint/2010/main" val="3586883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Methodology</a:t>
            </a:r>
          </a:p>
        </p:txBody>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4"/>
          </p:nvPr>
        </p:nvSpPr>
        <p:spPr/>
        <p:txBody>
          <a:bodyPr/>
          <a:lstStyle/>
          <a:p>
            <a:fld id="{5075537C-CA84-1446-933C-8E9D027F9201}" type="slidenum">
              <a:rPr lang="en-US" smtClean="0"/>
              <a:t>7</a:t>
            </a:fld>
            <a:endParaRPr lang="en-US"/>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153192"/>
            <a:ext cx="10515600" cy="1325563"/>
          </a:xfrm>
        </p:spPr>
        <p:txBody>
          <a:bodyPr/>
          <a:lstStyle/>
          <a:p>
            <a:r>
              <a:rPr lang="en-US" dirty="0"/>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4"/>
          </p:nvPr>
        </p:nvSpPr>
        <p:spPr/>
        <p:txBody>
          <a:bodyPr/>
          <a:lstStyle/>
          <a:p>
            <a:fld id="{5075537C-CA84-1446-933C-8E9D027F9201}" type="slidenum">
              <a:rPr lang="en-US" smtClean="0"/>
              <a:t>8</a:t>
            </a:fld>
            <a:endParaRPr lang="en-US" dirty="0"/>
          </a:p>
        </p:txBody>
      </p:sp>
      <p:sp>
        <p:nvSpPr>
          <p:cNvPr id="10" name="TextBox 9">
            <a:extLst>
              <a:ext uri="{FF2B5EF4-FFF2-40B4-BE49-F238E27FC236}">
                <a16:creationId xmlns:a16="http://schemas.microsoft.com/office/drawing/2014/main" id="{166AA556-AFBC-1A45-A968-C0FB65959217}"/>
              </a:ext>
            </a:extLst>
          </p:cNvPr>
          <p:cNvSpPr txBox="1"/>
          <p:nvPr/>
        </p:nvSpPr>
        <p:spPr>
          <a:xfrm>
            <a:off x="1774873" y="6183052"/>
            <a:ext cx="6835727" cy="307777"/>
          </a:xfrm>
          <a:prstGeom prst="rect">
            <a:avLst/>
          </a:prstGeom>
          <a:noFill/>
        </p:spPr>
        <p:txBody>
          <a:bodyPr wrap="square" rtlCol="0">
            <a:spAutoFit/>
          </a:bodyPr>
          <a:lstStyle/>
          <a:p>
            <a:r>
              <a:rPr lang="en-DE" sz="1400" dirty="0"/>
              <a:t>Here’s a </a:t>
            </a:r>
            <a:r>
              <a:rPr lang="en-GB" sz="1400" dirty="0">
                <a:solidFill>
                  <a:schemeClr val="tx2"/>
                </a:solidFill>
                <a:hlinkClick r:id="rId2">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of the data collection</a:t>
            </a:r>
          </a:p>
        </p:txBody>
      </p:sp>
      <p:sp>
        <p:nvSpPr>
          <p:cNvPr id="3" name="TextBox 2">
            <a:extLst>
              <a:ext uri="{FF2B5EF4-FFF2-40B4-BE49-F238E27FC236}">
                <a16:creationId xmlns:a16="http://schemas.microsoft.com/office/drawing/2014/main" id="{9CF99AF3-E8C5-9A48-B3DA-8126A373534C}"/>
              </a:ext>
            </a:extLst>
          </p:cNvPr>
          <p:cNvSpPr txBox="1"/>
          <p:nvPr/>
        </p:nvSpPr>
        <p:spPr>
          <a:xfrm>
            <a:off x="838200" y="1498150"/>
            <a:ext cx="8182970" cy="461665"/>
          </a:xfrm>
          <a:prstGeom prst="rect">
            <a:avLst/>
          </a:prstGeom>
          <a:noFill/>
        </p:spPr>
        <p:txBody>
          <a:bodyPr wrap="square" rtlCol="0">
            <a:spAutoFit/>
          </a:bodyPr>
          <a:lstStyle/>
          <a:p>
            <a:r>
              <a:rPr lang="en-US" sz="2400" dirty="0"/>
              <a:t>How the datasets were collected? </a:t>
            </a:r>
          </a:p>
        </p:txBody>
      </p:sp>
      <p:sp>
        <p:nvSpPr>
          <p:cNvPr id="4" name="TextBox 3">
            <a:extLst>
              <a:ext uri="{FF2B5EF4-FFF2-40B4-BE49-F238E27FC236}">
                <a16:creationId xmlns:a16="http://schemas.microsoft.com/office/drawing/2014/main" id="{74CD1AFE-19FE-A744-8CEA-4396266DB750}"/>
              </a:ext>
            </a:extLst>
          </p:cNvPr>
          <p:cNvSpPr txBox="1"/>
          <p:nvPr/>
        </p:nvSpPr>
        <p:spPr>
          <a:xfrm>
            <a:off x="838200" y="2519266"/>
            <a:ext cx="7356143" cy="369332"/>
          </a:xfrm>
          <a:prstGeom prst="rect">
            <a:avLst/>
          </a:prstGeom>
          <a:noFill/>
        </p:spPr>
        <p:txBody>
          <a:bodyPr wrap="square" rtlCol="0">
            <a:spAutoFit/>
          </a:bodyPr>
          <a:lstStyle/>
          <a:p>
            <a:r>
              <a:rPr lang="en-US" dirty="0"/>
              <a:t>Data used for this analysis was collected using two different approaches:</a:t>
            </a:r>
          </a:p>
        </p:txBody>
      </p:sp>
      <p:sp>
        <p:nvSpPr>
          <p:cNvPr id="7" name="TextBox 6">
            <a:extLst>
              <a:ext uri="{FF2B5EF4-FFF2-40B4-BE49-F238E27FC236}">
                <a16:creationId xmlns:a16="http://schemas.microsoft.com/office/drawing/2014/main" id="{BAF357E1-D8C3-FA4B-82FA-0856459676D8}"/>
              </a:ext>
            </a:extLst>
          </p:cNvPr>
          <p:cNvSpPr txBox="1"/>
          <p:nvPr/>
        </p:nvSpPr>
        <p:spPr>
          <a:xfrm>
            <a:off x="996287" y="3230739"/>
            <a:ext cx="885739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Through REST API request made directly  to the SpaceX API </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Web scraping the Wikipedia page for relevant Falcon9 historical launch table</a:t>
            </a:r>
          </a:p>
          <a:p>
            <a:endParaRPr lang="en-DE" dirty="0"/>
          </a:p>
        </p:txBody>
      </p:sp>
    </p:spTree>
    <p:extLst>
      <p:ext uri="{BB962C8B-B14F-4D97-AF65-F5344CB8AC3E}">
        <p14:creationId xmlns:p14="http://schemas.microsoft.com/office/powerpoint/2010/main" val="879388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153192"/>
            <a:ext cx="10515600" cy="1325563"/>
          </a:xfrm>
        </p:spPr>
        <p:txBody>
          <a:bodyPr/>
          <a:lstStyle/>
          <a:p>
            <a:r>
              <a:rPr lang="en-US" dirty="0"/>
              <a:t>Data collection – REST API</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4"/>
          </p:nvPr>
        </p:nvSpPr>
        <p:spPr/>
        <p:txBody>
          <a:bodyPr/>
          <a:lstStyle/>
          <a:p>
            <a:fld id="{5075537C-CA84-1446-933C-8E9D027F9201}" type="slidenum">
              <a:rPr lang="en-US" smtClean="0"/>
              <a:t>9</a:t>
            </a:fld>
            <a:endParaRPr lang="en-US" dirty="0"/>
          </a:p>
        </p:txBody>
      </p:sp>
      <p:pic>
        <p:nvPicPr>
          <p:cNvPr id="7" name="Picture 6">
            <a:extLst>
              <a:ext uri="{FF2B5EF4-FFF2-40B4-BE49-F238E27FC236}">
                <a16:creationId xmlns:a16="http://schemas.microsoft.com/office/drawing/2014/main" id="{10C1AD73-050B-5C4F-A2A2-35354B50CE58}"/>
              </a:ext>
            </a:extLst>
          </p:cNvPr>
          <p:cNvPicPr>
            <a:picLocks noChangeAspect="1"/>
          </p:cNvPicPr>
          <p:nvPr/>
        </p:nvPicPr>
        <p:blipFill>
          <a:blip r:embed="rId2"/>
          <a:stretch>
            <a:fillRect/>
          </a:stretch>
        </p:blipFill>
        <p:spPr>
          <a:xfrm>
            <a:off x="1279857" y="3104652"/>
            <a:ext cx="4495800" cy="482600"/>
          </a:xfrm>
          <a:prstGeom prst="rect">
            <a:avLst/>
          </a:prstGeom>
        </p:spPr>
      </p:pic>
      <p:sp>
        <p:nvSpPr>
          <p:cNvPr id="10" name="TextBox 9">
            <a:extLst>
              <a:ext uri="{FF2B5EF4-FFF2-40B4-BE49-F238E27FC236}">
                <a16:creationId xmlns:a16="http://schemas.microsoft.com/office/drawing/2014/main" id="{166AA556-AFBC-1A45-A968-C0FB65959217}"/>
              </a:ext>
            </a:extLst>
          </p:cNvPr>
          <p:cNvSpPr txBox="1"/>
          <p:nvPr/>
        </p:nvSpPr>
        <p:spPr>
          <a:xfrm>
            <a:off x="2678136" y="6274671"/>
            <a:ext cx="6835727" cy="307777"/>
          </a:xfrm>
          <a:prstGeom prst="rect">
            <a:avLst/>
          </a:prstGeom>
          <a:noFill/>
        </p:spPr>
        <p:txBody>
          <a:bodyPr wrap="square" rtlCol="0">
            <a:spAutoFit/>
          </a:bodyPr>
          <a:lstStyle/>
          <a:p>
            <a:r>
              <a:rPr lang="en-DE" sz="1400" dirty="0"/>
              <a:t>Here’s a </a:t>
            </a:r>
            <a:r>
              <a:rPr lang="en-GB" sz="1400" dirty="0">
                <a:solidFill>
                  <a:schemeClr val="tx2"/>
                </a:solidFill>
                <a:hlinkClick r:id="rId3">
                  <a:extLst>
                    <a:ext uri="{A12FA001-AC4F-418D-AE19-62706E023703}">
                      <ahyp:hlinkClr xmlns:ahyp="http://schemas.microsoft.com/office/drawing/2018/hyperlinkcolor" val="tx"/>
                    </a:ext>
                  </a:extLst>
                </a:hlinkClick>
              </a:rPr>
              <a:t>Github link</a:t>
            </a:r>
            <a:r>
              <a:rPr lang="en-DE" sz="1400" dirty="0">
                <a:solidFill>
                  <a:schemeClr val="tx2"/>
                </a:solidFill>
              </a:rPr>
              <a:t> </a:t>
            </a:r>
            <a:r>
              <a:rPr lang="en-DE" sz="1400" dirty="0"/>
              <a:t>to the complete notebook of the data collection</a:t>
            </a:r>
          </a:p>
        </p:txBody>
      </p:sp>
      <p:pic>
        <p:nvPicPr>
          <p:cNvPr id="11" name="Picture 10">
            <a:extLst>
              <a:ext uri="{FF2B5EF4-FFF2-40B4-BE49-F238E27FC236}">
                <a16:creationId xmlns:a16="http://schemas.microsoft.com/office/drawing/2014/main" id="{3026211B-341A-6640-B7B8-CDF9448AAB01}"/>
              </a:ext>
            </a:extLst>
          </p:cNvPr>
          <p:cNvPicPr>
            <a:picLocks noChangeAspect="1"/>
          </p:cNvPicPr>
          <p:nvPr/>
        </p:nvPicPr>
        <p:blipFill>
          <a:blip r:embed="rId4"/>
          <a:stretch>
            <a:fillRect/>
          </a:stretch>
        </p:blipFill>
        <p:spPr>
          <a:xfrm>
            <a:off x="1373117" y="1925471"/>
            <a:ext cx="3810000" cy="342900"/>
          </a:xfrm>
          <a:prstGeom prst="rect">
            <a:avLst/>
          </a:prstGeom>
        </p:spPr>
      </p:pic>
      <p:sp>
        <p:nvSpPr>
          <p:cNvPr id="4" name="TextBox 3">
            <a:extLst>
              <a:ext uri="{FF2B5EF4-FFF2-40B4-BE49-F238E27FC236}">
                <a16:creationId xmlns:a16="http://schemas.microsoft.com/office/drawing/2014/main" id="{C24742A3-B40E-3047-BBBD-4C0C9C99B468}"/>
              </a:ext>
            </a:extLst>
          </p:cNvPr>
          <p:cNvSpPr txBox="1"/>
          <p:nvPr/>
        </p:nvSpPr>
        <p:spPr>
          <a:xfrm>
            <a:off x="905301" y="1528318"/>
            <a:ext cx="41614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Initiated a request to SpaceX API</a:t>
            </a:r>
          </a:p>
        </p:txBody>
      </p:sp>
      <p:sp>
        <p:nvSpPr>
          <p:cNvPr id="8" name="TextBox 7">
            <a:extLst>
              <a:ext uri="{FF2B5EF4-FFF2-40B4-BE49-F238E27FC236}">
                <a16:creationId xmlns:a16="http://schemas.microsoft.com/office/drawing/2014/main" id="{F242119A-7B00-C446-BB95-629FBB2734D3}"/>
              </a:ext>
            </a:extLst>
          </p:cNvPr>
          <p:cNvSpPr txBox="1"/>
          <p:nvPr/>
        </p:nvSpPr>
        <p:spPr>
          <a:xfrm>
            <a:off x="428767" y="2410765"/>
            <a:ext cx="9902588" cy="646331"/>
          </a:xfrm>
          <a:prstGeom prst="rect">
            <a:avLst/>
          </a:prstGeom>
          <a:noFill/>
        </p:spPr>
        <p:txBody>
          <a:bodyPr wrap="square" rtlCol="0">
            <a:spAutoFit/>
          </a:bodyPr>
          <a:lstStyle/>
          <a:p>
            <a:pPr marL="742950" lvl="1" indent="-285750">
              <a:buFont typeface="Arial" panose="020B0604020202020204" pitchFamily="34" charset="0"/>
              <a:buChar char="•"/>
            </a:pPr>
            <a:r>
              <a:rPr lang="en-US" dirty="0"/>
              <a:t>Then converted the response content into a pandas </a:t>
            </a:r>
            <a:r>
              <a:rPr lang="en-US" dirty="0" err="1"/>
              <a:t>dataframe</a:t>
            </a:r>
            <a:r>
              <a:rPr lang="en-US" dirty="0"/>
              <a:t> for Cleaning, and further processes </a:t>
            </a:r>
          </a:p>
        </p:txBody>
      </p:sp>
      <p:sp>
        <p:nvSpPr>
          <p:cNvPr id="12" name="TextBox 11">
            <a:extLst>
              <a:ext uri="{FF2B5EF4-FFF2-40B4-BE49-F238E27FC236}">
                <a16:creationId xmlns:a16="http://schemas.microsoft.com/office/drawing/2014/main" id="{F622E4C4-E358-AC43-87B3-F641284E3C47}"/>
              </a:ext>
            </a:extLst>
          </p:cNvPr>
          <p:cNvSpPr txBox="1"/>
          <p:nvPr/>
        </p:nvSpPr>
        <p:spPr>
          <a:xfrm>
            <a:off x="3278117" y="3864046"/>
            <a:ext cx="4995081" cy="369332"/>
          </a:xfrm>
          <a:prstGeom prst="rect">
            <a:avLst/>
          </a:prstGeom>
          <a:noFill/>
        </p:spPr>
        <p:txBody>
          <a:bodyPr wrap="square" rtlCol="0">
            <a:spAutoFit/>
          </a:bodyPr>
          <a:lstStyle/>
          <a:p>
            <a:r>
              <a:rPr lang="en-US" u="sng" dirty="0"/>
              <a:t>Below is a flowchart of the collected process.</a:t>
            </a:r>
          </a:p>
        </p:txBody>
      </p:sp>
      <p:pic>
        <p:nvPicPr>
          <p:cNvPr id="15" name="Picture 14">
            <a:extLst>
              <a:ext uri="{FF2B5EF4-FFF2-40B4-BE49-F238E27FC236}">
                <a16:creationId xmlns:a16="http://schemas.microsoft.com/office/drawing/2014/main" id="{55870B8C-B38F-9643-B634-2F5F9A9C55D8}"/>
              </a:ext>
            </a:extLst>
          </p:cNvPr>
          <p:cNvPicPr>
            <a:picLocks noChangeAspect="1"/>
          </p:cNvPicPr>
          <p:nvPr/>
        </p:nvPicPr>
        <p:blipFill>
          <a:blip r:embed="rId5"/>
          <a:stretch>
            <a:fillRect/>
          </a:stretch>
        </p:blipFill>
        <p:spPr>
          <a:xfrm>
            <a:off x="905301" y="4333490"/>
            <a:ext cx="10198100" cy="1244600"/>
          </a:xfrm>
          <a:prstGeom prst="rect">
            <a:avLst/>
          </a:prstGeom>
        </p:spPr>
      </p:pic>
    </p:spTree>
    <p:extLst>
      <p:ext uri="{BB962C8B-B14F-4D97-AF65-F5344CB8AC3E}">
        <p14:creationId xmlns:p14="http://schemas.microsoft.com/office/powerpoint/2010/main" val="2171420779"/>
      </p:ext>
    </p:extLst>
  </p:cSld>
  <p:clrMapOvr>
    <a:masterClrMapping/>
  </p:clrMapOvr>
</p:sld>
</file>

<file path=ppt/theme/theme1.xml><?xml version="1.0" encoding="utf-8"?>
<a:theme xmlns:a="http://schemas.openxmlformats.org/drawingml/2006/main" name="SLIDE_TEMPLATE_skill_network">
  <a:themeElements>
    <a:clrScheme name="IBM CAD">
      <a:dk1>
        <a:srgbClr val="005493"/>
      </a:dk1>
      <a:lt1>
        <a:srgbClr val="4472C4"/>
      </a:lt1>
      <a:dk2>
        <a:srgbClr val="1C1C1C"/>
      </a:dk2>
      <a:lt2>
        <a:srgbClr val="FFFFFF"/>
      </a:lt2>
      <a:accent1>
        <a:srgbClr val="00B0F0"/>
      </a:accent1>
      <a:accent2>
        <a:srgbClr val="FF0000"/>
      </a:accent2>
      <a:accent3>
        <a:srgbClr val="F2F2F2"/>
      </a:accent3>
      <a:accent4>
        <a:srgbClr val="FFFFFF"/>
      </a:accent4>
      <a:accent5>
        <a:srgbClr val="FFFFFF"/>
      </a:accent5>
      <a:accent6>
        <a:srgbClr val="FFFFFF"/>
      </a:accent6>
      <a:hlink>
        <a:srgbClr val="FFFFFF"/>
      </a:hlink>
      <a:folHlink>
        <a:srgbClr val="FF0000"/>
      </a:folHlink>
    </a:clrScheme>
    <a:fontScheme name="IBM CAD">
      <a:majorFont>
        <a:latin typeface="IBM Plex Mono SemiBold"/>
        <a:ea typeface=""/>
        <a:cs typeface=""/>
      </a:majorFont>
      <a:minorFont>
        <a:latin typeface="IBM Plex Mono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s-r-capstone-template" id="{20AE7CCB-5FE8-BD43-B8DB-E6C0FDEE3675}" vid="{8C2F4096-8635-6345-AFEA-626992B70A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term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f80a141d-92ca-4d3d-9308-f7e7b1d44ce8"/>
    <ds:schemaRef ds:uri="155be751-a274-42e8-93fb-f39d3b9bccc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SLIDE_TEMPLATE_skill_network</Template>
  <TotalTime>4038</TotalTime>
  <Words>2280</Words>
  <Application>Microsoft Macintosh PowerPoint</Application>
  <PresentationFormat>Widescreen</PresentationFormat>
  <Paragraphs>312</Paragraphs>
  <Slides>46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IBM Plex Mono SemiBold</vt:lpstr>
      <vt:lpstr>IBM Plex Mono Text</vt:lpstr>
      <vt:lpstr>Wingdings</vt:lpstr>
      <vt:lpstr>SLIDE_TEMPLATE_skill_network</vt:lpstr>
      <vt:lpstr>Data Science Capstone project</vt:lpstr>
      <vt:lpstr>Outline</vt:lpstr>
      <vt:lpstr>Executive Summary</vt:lpstr>
      <vt:lpstr>Introduction</vt:lpstr>
      <vt:lpstr>Introduction</vt:lpstr>
      <vt:lpstr>Methodology</vt:lpstr>
      <vt:lpstr>Methodology</vt:lpstr>
      <vt:lpstr>Data collection</vt:lpstr>
      <vt:lpstr>Data collection – REST API</vt:lpstr>
      <vt:lpstr>Data collection – Web scraping</vt:lpstr>
      <vt:lpstr>Data wrangling</vt:lpstr>
      <vt:lpstr>EDA with SQL</vt:lpstr>
      <vt:lpstr>EDA with data visualization</vt:lpstr>
      <vt:lpstr>Build an interactive map with Folium</vt:lpstr>
      <vt:lpstr>Predictive analysis (Classification)</vt:lpstr>
      <vt:lpstr>Results</vt:lpstr>
      <vt:lpstr>EDA with Visualization</vt:lpstr>
      <vt:lpstr>Flight Number vs. Launch Site</vt:lpstr>
      <vt:lpstr>Payload vs. Launch Site</vt:lpstr>
      <vt:lpstr>Success rate vs. Orbit type</vt:lpstr>
      <vt:lpstr>Flight Number vs. Orbit type</vt:lpstr>
      <vt:lpstr>Payload vs. Orbit type</vt:lpstr>
      <vt:lpstr>Launch success yearly trend</vt:lpstr>
      <vt:lpstr>EDA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success count between 2010-06-04 and 2017-03-20</vt:lpstr>
      <vt:lpstr>Interactive map with Folium</vt:lpstr>
      <vt:lpstr>&lt; launch sites’ location markers on a global map &gt;</vt:lpstr>
      <vt:lpstr>&lt; color-labeled launch records on the map &gt;</vt:lpstr>
      <vt:lpstr>&lt; A selected launch site to its proximities  railway, coastline with distance &gt;</vt:lpstr>
      <vt:lpstr>Build a Dashboard with Plotly Dash</vt:lpstr>
      <vt:lpstr>&lt;launch success count for all sites, in a piechart&gt;</vt:lpstr>
      <vt:lpstr>&lt;launch site with highest launch success ratio&gt;</vt:lpstr>
      <vt:lpstr>&lt; Payload vs. Launch Outcome scatter plot for all sites &gt;</vt:lpstr>
      <vt:lpstr>Predictive analysis (Classification)</vt:lpstr>
      <vt:lpstr>Classification Accuracy</vt:lpstr>
      <vt:lpstr>Confusion Matrix</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olatunde salami</cp:lastModifiedBy>
  <cp:revision>400</cp:revision>
  <dcterms:created xsi:type="dcterms:W3CDTF">2021-04-29T18:58:34Z</dcterms:created>
  <dcterms:modified xsi:type="dcterms:W3CDTF">2021-08-27T14:23:49Z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